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53"/>
  </p:notesMasterIdLst>
  <p:sldIdLst>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290" r:id="rId31"/>
    <p:sldId id="292" r:id="rId32"/>
    <p:sldId id="287" r:id="rId33"/>
    <p:sldId id="288" r:id="rId34"/>
    <p:sldId id="289" r:id="rId35"/>
    <p:sldId id="291" r:id="rId36"/>
    <p:sldId id="272" r:id="rId37"/>
    <p:sldId id="273" r:id="rId38"/>
    <p:sldId id="284" r:id="rId39"/>
    <p:sldId id="285" r:id="rId40"/>
    <p:sldId id="286" r:id="rId41"/>
    <p:sldId id="263" r:id="rId42"/>
    <p:sldId id="274" r:id="rId43"/>
    <p:sldId id="264" r:id="rId44"/>
    <p:sldId id="275" r:id="rId45"/>
    <p:sldId id="276" r:id="rId46"/>
    <p:sldId id="265" r:id="rId47"/>
    <p:sldId id="280" r:id="rId48"/>
    <p:sldId id="277" r:id="rId49"/>
    <p:sldId id="278" r:id="rId50"/>
    <p:sldId id="279" r:id="rId51"/>
    <p:sldId id="270"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E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E6E230-F5CA-4C45-8FFC-792090B0B614}" type="slidenum">
              <a:rPr lang="en-US" altLang="en-US"/>
              <a:pPr>
                <a:defRPr/>
              </a:pPr>
              <a:t>‹#›</a:t>
            </a:fld>
            <a:endParaRPr lang="en-US" altLang="en-US"/>
          </a:p>
        </p:txBody>
      </p:sp>
    </p:spTree>
    <p:extLst>
      <p:ext uri="{BB962C8B-B14F-4D97-AF65-F5344CB8AC3E}">
        <p14:creationId xmlns:p14="http://schemas.microsoft.com/office/powerpoint/2010/main" val="1760023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2153BE7-9B64-4D29-98FC-7F5CBD72BC3F}"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53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E9C8635-F95A-4E3F-BADA-0B98E785F542}"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268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41B233-0D95-4511-882F-3939836F0FE5}" type="slidenum">
              <a:rPr lang="en-US" smtClean="0"/>
              <a:pPr/>
              <a:t>12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896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A26AA89-D36D-42A4-A01A-8B7E6C0997F5}" type="slidenum">
              <a:rPr lang="en-US" smtClean="0"/>
              <a:pPr/>
              <a:t>13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5851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82E1C75-6AFD-4061-835B-9A0CC2B24079}" type="slidenum">
              <a:rPr lang="en-US" smtClean="0"/>
              <a:pPr/>
              <a:t>14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807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0223A3-5350-4932-BFA2-B218C5A74C40}" type="slidenum">
              <a:rPr lang="en-US" altLang="en-US"/>
              <a:pPr>
                <a:spcBef>
                  <a:spcPct val="0"/>
                </a:spcBef>
              </a:pPr>
              <a:t>15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44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6D537F15-EE79-41AF-8A1A-925E18070E06}" type="slidenum">
              <a:rPr lang="en-US" smtClean="0"/>
              <a:pPr/>
              <a:t>19</a:t>
            </a:fld>
            <a:endParaRPr lang="en-US" smtClean="0"/>
          </a:p>
        </p:txBody>
      </p:sp>
    </p:spTree>
    <p:extLst>
      <p:ext uri="{BB962C8B-B14F-4D97-AF65-F5344CB8AC3E}">
        <p14:creationId xmlns:p14="http://schemas.microsoft.com/office/powerpoint/2010/main" val="2485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CF41B2-4FE6-438F-A60A-AA4BF5D33265}" type="slidenum">
              <a:rPr lang="en-US" altLang="en-US"/>
              <a:pPr>
                <a:spcBef>
                  <a:spcPct val="0"/>
                </a:spcBef>
              </a:pPr>
              <a:t>21</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82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550C5E-16DB-489C-9B4B-C083816F2EAF}" type="slidenum">
              <a:rPr lang="en-US" altLang="en-US"/>
              <a:pPr>
                <a:spcBef>
                  <a:spcPct val="0"/>
                </a:spcBef>
              </a:pPr>
              <a:t>22</a:t>
            </a:fld>
            <a:endParaRPr lang="en-US" altLang="en-US"/>
          </a:p>
        </p:txBody>
      </p:sp>
    </p:spTree>
    <p:extLst>
      <p:ext uri="{BB962C8B-B14F-4D97-AF65-F5344CB8AC3E}">
        <p14:creationId xmlns:p14="http://schemas.microsoft.com/office/powerpoint/2010/main" val="144247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292E5B-D290-4095-9522-E1C35D98431E}" type="slidenum">
              <a:rPr lang="en-US" altLang="en-US"/>
              <a:pPr>
                <a:spcBef>
                  <a:spcPct val="0"/>
                </a:spcBef>
              </a:pPr>
              <a:t>23</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30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292E5B-D290-4095-9522-E1C35D98431E}" type="slidenum">
              <a:rPr lang="en-US" altLang="en-US"/>
              <a:pPr>
                <a:spcBef>
                  <a:spcPct val="0"/>
                </a:spcBef>
              </a:pPr>
              <a:t>24</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51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D00A721-D935-4DF6-9111-D1285E92C940}"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4426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9E314F0-5F12-4FBA-A2EA-2B09054016A4}" type="slidenum">
              <a:rPr lang="en-US" altLang="en-US"/>
              <a:pPr>
                <a:spcBef>
                  <a:spcPct val="0"/>
                </a:spcBef>
              </a:pPr>
              <a:t>27</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522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E55AA2-B8CC-4C83-A459-F265351BDAE3}" type="slidenum">
              <a:rPr lang="en-US" altLang="en-US"/>
              <a:pPr>
                <a:spcBef>
                  <a:spcPct val="0"/>
                </a:spcBef>
              </a:pPr>
              <a:t>28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195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BFA245-DA86-4F64-9942-CBACACD83CB2}" type="slidenum">
              <a:rPr lang="en-US" altLang="en-US"/>
              <a:pPr>
                <a:spcBef>
                  <a:spcPct val="0"/>
                </a:spcBef>
              </a:pPr>
              <a:t>29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66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DC97D5-05F4-41C4-9A65-E1DB0AC328B0}" type="slidenum">
              <a:rPr lang="en-US" altLang="en-US"/>
              <a:pPr>
                <a:spcBef>
                  <a:spcPct val="0"/>
                </a:spcBef>
              </a:pPr>
              <a:t>30</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8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E1E58B-636A-4EB1-AD27-9A29BC30ED21}" type="slidenum">
              <a:rPr lang="en-US" altLang="en-US"/>
              <a:pPr>
                <a:spcBef>
                  <a:spcPct val="0"/>
                </a:spcBef>
              </a:pPr>
              <a:t>31</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950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A05265-8F7F-4F02-8C0B-25F4BE9C575E}" type="slidenum">
              <a:rPr lang="en-US" altLang="en-US"/>
              <a:pPr>
                <a:spcBef>
                  <a:spcPct val="0"/>
                </a:spcBef>
              </a:pPr>
              <a:t>32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753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8B694A-7D0C-4FCA-BFE6-D55C6D428229}" type="slidenum">
              <a:rPr lang="en-US" altLang="en-US"/>
              <a:pPr eaLnBrk="1" hangingPunct="1"/>
              <a:t>35</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5539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5AD1DD-C780-45BB-B08B-331EEF54BC90}" type="slidenum">
              <a:rPr lang="en-US" altLang="en-US"/>
              <a:pPr eaLnBrk="1" hangingPunct="1"/>
              <a:t>36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93256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A05073-216F-4737-A2D9-414F120ECA84}" type="slidenum">
              <a:rPr lang="en-US" altLang="en-US"/>
              <a:pPr eaLnBrk="1" hangingPunct="1"/>
              <a:t>37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98950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A67F7E-0A47-4BD9-9576-07FCE753E57E}" type="slidenum">
              <a:rPr lang="en-US" altLang="en-US"/>
              <a:pPr>
                <a:spcBef>
                  <a:spcPct val="0"/>
                </a:spcBef>
              </a:pPr>
              <a:t>38</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32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482067E-D8F7-45C0-A58A-F2EBD6D9B845}" type="slidenum">
              <a:rPr lang="en-US" smtClean="0"/>
              <a:pPr/>
              <a:t>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3570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C95BA3D-1BC5-4B03-9456-D0BB826FBB15}" type="slidenum">
              <a:rPr lang="en-US" altLang="en-US"/>
              <a:pPr>
                <a:spcBef>
                  <a:spcPct val="0"/>
                </a:spcBef>
              </a:pPr>
              <a:t>40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047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888296-C161-48D0-8B8C-7390EBF21C8D}" type="slidenum">
              <a:rPr lang="en-US" altLang="en-US"/>
              <a:pPr>
                <a:spcBef>
                  <a:spcPct val="0"/>
                </a:spcBef>
              </a:pPr>
              <a:t>43</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388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5F717D-EC9E-4D34-B782-D049464DE917}" type="slidenum">
              <a:rPr lang="en-US" altLang="en-US"/>
              <a:pPr>
                <a:spcBef>
                  <a:spcPct val="0"/>
                </a:spcBef>
              </a:pPr>
              <a:t>48</a:t>
            </a:fld>
            <a:endParaRPr lang="en-US" altLang="en-US"/>
          </a:p>
        </p:txBody>
      </p:sp>
    </p:spTree>
    <p:extLst>
      <p:ext uri="{BB962C8B-B14F-4D97-AF65-F5344CB8AC3E}">
        <p14:creationId xmlns:p14="http://schemas.microsoft.com/office/powerpoint/2010/main" val="74968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D00A721-D935-4DF6-9111-D1285E92C940}" type="slidenum">
              <a:rPr lang="en-US" smtClean="0"/>
              <a:pPr/>
              <a:t>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5181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D97F527-1574-4C8F-92E0-A29CEFCF26D5}" type="slidenum">
              <a:rPr lang="en-US" smtClean="0"/>
              <a:pPr/>
              <a:t>5</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9343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D2B0C1-6DA7-4967-9BAA-3CBFC9D90FF3}" type="slidenum">
              <a:rPr lang="en-US" smtClean="0"/>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1968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F381EDD-384B-4F1D-B55C-13235C22F805}" type="slidenum">
              <a:rPr lang="en-US" smtClean="0"/>
              <a:pPr/>
              <a:t>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436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F381EDD-384B-4F1D-B55C-13235C22F805}"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83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914B9CE-29AD-4770-AF08-74FCA701F0BF}" type="slidenum">
              <a:rPr lang="en-US" smtClean="0"/>
              <a:pPr/>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4809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mtClean="0"/>
            </a:lvl1pPr>
          </a:lstStyle>
          <a:p>
            <a:pPr>
              <a:defRPr/>
            </a:pPr>
            <a:fld id="{F594D84E-26F1-46CC-B24E-613D587C8C08}" type="slidenum">
              <a:rPr lang="en-US" altLang="en-US"/>
              <a:pPr>
                <a:defRPr/>
              </a:pPr>
              <a:t>‹#›</a:t>
            </a:fld>
            <a:endParaRPr lang="en-US" altLang="en-US"/>
          </a:p>
        </p:txBody>
      </p:sp>
    </p:spTree>
    <p:extLst>
      <p:ext uri="{BB962C8B-B14F-4D97-AF65-F5344CB8AC3E}">
        <p14:creationId xmlns:p14="http://schemas.microsoft.com/office/powerpoint/2010/main" val="30331439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6DFA67-3A12-4585-A327-5919D839AB9F}" type="slidenum">
              <a:rPr lang="en-US" altLang="en-US"/>
              <a:pPr>
                <a:defRPr/>
              </a:pPr>
              <a:t>‹#›</a:t>
            </a:fld>
            <a:endParaRPr lang="en-US" altLang="en-US"/>
          </a:p>
        </p:txBody>
      </p:sp>
    </p:spTree>
    <p:extLst>
      <p:ext uri="{BB962C8B-B14F-4D97-AF65-F5344CB8AC3E}">
        <p14:creationId xmlns:p14="http://schemas.microsoft.com/office/powerpoint/2010/main" val="379406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33C6092-DE85-4410-B73E-B650B5D50F13}" type="slidenum">
              <a:rPr lang="en-US" altLang="en-US"/>
              <a:pPr>
                <a:defRPr/>
              </a:pPr>
              <a:t>‹#›</a:t>
            </a:fld>
            <a:endParaRPr lang="en-US" altLang="en-US"/>
          </a:p>
        </p:txBody>
      </p:sp>
    </p:spTree>
    <p:extLst>
      <p:ext uri="{BB962C8B-B14F-4D97-AF65-F5344CB8AC3E}">
        <p14:creationId xmlns:p14="http://schemas.microsoft.com/office/powerpoint/2010/main" val="200204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pPr>
              <a:defRPr/>
            </a:pPr>
            <a:fld id="{1C0BB9AC-DA8C-4995-A6B2-FBB749ACA133}" type="slidenum">
              <a:rPr lang="en-US" altLang="en-US"/>
              <a:pPr>
                <a:defRPr/>
              </a:pPr>
              <a:t>‹#›</a:t>
            </a:fld>
            <a:endParaRPr lang="en-US" altLang="en-US"/>
          </a:p>
        </p:txBody>
      </p:sp>
    </p:spTree>
    <p:extLst>
      <p:ext uri="{BB962C8B-B14F-4D97-AF65-F5344CB8AC3E}">
        <p14:creationId xmlns:p14="http://schemas.microsoft.com/office/powerpoint/2010/main" val="246628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EBEF7F-595F-42A1-BAEA-19E69B72CE6E}" type="slidenum">
              <a:rPr lang="en-US" altLang="en-US"/>
              <a:pPr>
                <a:defRPr/>
              </a:pPr>
              <a:t>‹#›</a:t>
            </a:fld>
            <a:endParaRPr lang="en-US" altLang="en-US"/>
          </a:p>
        </p:txBody>
      </p:sp>
    </p:spTree>
    <p:extLst>
      <p:ext uri="{BB962C8B-B14F-4D97-AF65-F5344CB8AC3E}">
        <p14:creationId xmlns:p14="http://schemas.microsoft.com/office/powerpoint/2010/main" val="95454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8E7482A3-111E-48BB-BF52-ADA5341066F5}" type="slidenum">
              <a:rPr lang="en-US" altLang="en-US"/>
              <a:pPr>
                <a:defRPr/>
              </a:pPr>
              <a:t>‹#›</a:t>
            </a:fld>
            <a:endParaRPr lang="en-US" altLang="en-US"/>
          </a:p>
        </p:txBody>
      </p:sp>
    </p:spTree>
    <p:extLst>
      <p:ext uri="{BB962C8B-B14F-4D97-AF65-F5344CB8AC3E}">
        <p14:creationId xmlns:p14="http://schemas.microsoft.com/office/powerpoint/2010/main" val="14714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7C8CFB-FFFA-4F70-9066-328D16CF681B}" type="slidenum">
              <a:rPr lang="en-US" altLang="en-US"/>
              <a:pPr>
                <a:defRPr/>
              </a:pPr>
              <a:t>‹#›</a:t>
            </a:fld>
            <a:endParaRPr lang="en-US" altLang="en-US"/>
          </a:p>
        </p:txBody>
      </p:sp>
    </p:spTree>
    <p:extLst>
      <p:ext uri="{BB962C8B-B14F-4D97-AF65-F5344CB8AC3E}">
        <p14:creationId xmlns:p14="http://schemas.microsoft.com/office/powerpoint/2010/main" val="197952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smtClean="0"/>
            </a:lvl1pPr>
          </a:lstStyle>
          <a:p>
            <a:pPr>
              <a:defRPr/>
            </a:pPr>
            <a:fld id="{EB047900-4C57-444B-9D17-A56A76CA47E4}" type="slidenum">
              <a:rPr lang="en-US" altLang="en-US"/>
              <a:pPr>
                <a:defRPr/>
              </a:pPr>
              <a:t>‹#›</a:t>
            </a:fld>
            <a:endParaRPr lang="en-US" altLang="en-US"/>
          </a:p>
        </p:txBody>
      </p:sp>
    </p:spTree>
    <p:extLst>
      <p:ext uri="{BB962C8B-B14F-4D97-AF65-F5344CB8AC3E}">
        <p14:creationId xmlns:p14="http://schemas.microsoft.com/office/powerpoint/2010/main" val="33202111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3EFEE1-5376-4C6D-8E95-D88DBF350964}" type="slidenum">
              <a:rPr lang="en-US" altLang="en-US"/>
              <a:pPr>
                <a:defRPr/>
              </a:pPr>
              <a:t>‹#›</a:t>
            </a:fld>
            <a:endParaRPr lang="en-US" altLang="en-US"/>
          </a:p>
        </p:txBody>
      </p:sp>
    </p:spTree>
    <p:extLst>
      <p:ext uri="{BB962C8B-B14F-4D97-AF65-F5344CB8AC3E}">
        <p14:creationId xmlns:p14="http://schemas.microsoft.com/office/powerpoint/2010/main" val="85272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E73AB80-F40B-4A89-937D-5C78D7345560}" type="slidenum">
              <a:rPr lang="en-US" altLang="en-US"/>
              <a:pPr>
                <a:defRPr/>
              </a:pPr>
              <a:t>‹#›</a:t>
            </a:fld>
            <a:endParaRPr lang="en-US" altLang="en-US"/>
          </a:p>
        </p:txBody>
      </p:sp>
    </p:spTree>
    <p:extLst>
      <p:ext uri="{BB962C8B-B14F-4D97-AF65-F5344CB8AC3E}">
        <p14:creationId xmlns:p14="http://schemas.microsoft.com/office/powerpoint/2010/main" val="5746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A0202AF-B962-4EC9-A04B-1A2AE781B813}" type="slidenum">
              <a:rPr lang="en-US" altLang="en-US"/>
              <a:pPr>
                <a:defRPr/>
              </a:pPr>
              <a:t>‹#›</a:t>
            </a:fld>
            <a:endParaRPr lang="en-US" altLang="en-US"/>
          </a:p>
        </p:txBody>
      </p:sp>
    </p:spTree>
    <p:extLst>
      <p:ext uri="{BB962C8B-B14F-4D97-AF65-F5344CB8AC3E}">
        <p14:creationId xmlns:p14="http://schemas.microsoft.com/office/powerpoint/2010/main" val="56836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4920130-8F43-464C-8DC0-B378067E7134}" type="slidenum">
              <a:rPr lang="en-US" altLang="en-US"/>
              <a:pPr>
                <a:defRPr/>
              </a:pPr>
              <a:t>‹#›</a:t>
            </a:fld>
            <a:endParaRPr lang="en-US" altLang="en-US"/>
          </a:p>
        </p:txBody>
      </p:sp>
    </p:spTree>
    <p:extLst>
      <p:ext uri="{BB962C8B-B14F-4D97-AF65-F5344CB8AC3E}">
        <p14:creationId xmlns:p14="http://schemas.microsoft.com/office/powerpoint/2010/main" val="149703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B9091182-31C2-47A8-B5DE-27B517051984}" type="slidenum">
              <a:rPr lang="en-US" altLang="en-US"/>
              <a:pPr>
                <a:defRPr/>
              </a:pPr>
              <a:t>‹#›</a:t>
            </a:fld>
            <a:endParaRPr lang="en-US" altLang="en-US"/>
          </a:p>
        </p:txBody>
      </p:sp>
    </p:spTree>
    <p:extLst>
      <p:ext uri="{BB962C8B-B14F-4D97-AF65-F5344CB8AC3E}">
        <p14:creationId xmlns:p14="http://schemas.microsoft.com/office/powerpoint/2010/main" val="218507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smtClean="0"/>
            </a:lvl1pPr>
          </a:lstStyle>
          <a:p>
            <a:pPr>
              <a:defRPr/>
            </a:pPr>
            <a:fld id="{6527A675-8D07-4E74-AE48-7D763DE1AB41}" type="slidenum">
              <a:rPr lang="en-US" altLang="en-US"/>
              <a:pPr>
                <a:defRPr/>
              </a:pPr>
              <a:t>‹#›</a:t>
            </a:fld>
            <a:endParaRPr lang="en-US" altLang="en-US"/>
          </a:p>
        </p:txBody>
      </p:sp>
    </p:spTree>
    <p:extLst>
      <p:ext uri="{BB962C8B-B14F-4D97-AF65-F5344CB8AC3E}">
        <p14:creationId xmlns:p14="http://schemas.microsoft.com/office/powerpoint/2010/main" val="377082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smtClean="0">
                <a:solidFill>
                  <a:srgbClr val="FFFFFF"/>
                </a:solidFill>
                <a:latin typeface="Franklin Gothic Book" panose="020B0503020102020204" pitchFamily="34" charset="0"/>
              </a:defRPr>
            </a:lvl1pPr>
          </a:lstStyle>
          <a:p>
            <a:pPr>
              <a:defRPr/>
            </a:pPr>
            <a:fld id="{06DCE00F-0794-4FDD-9DF8-245836A8EF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1" r:id="rId1"/>
    <p:sldLayoutId id="2147483822" r:id="rId2"/>
    <p:sldLayoutId id="2147483832" r:id="rId3"/>
    <p:sldLayoutId id="2147483823" r:id="rId4"/>
    <p:sldLayoutId id="2147483824" r:id="rId5"/>
    <p:sldLayoutId id="2147483825" r:id="rId6"/>
    <p:sldLayoutId id="2147483826" r:id="rId7"/>
    <p:sldLayoutId id="2147483833" r:id="rId8"/>
    <p:sldLayoutId id="2147483834" r:id="rId9"/>
    <p:sldLayoutId id="2147483827" r:id="rId10"/>
    <p:sldLayoutId id="2147483828" r:id="rId11"/>
    <p:sldLayoutId id="2147483835" r:id="rId12"/>
    <p:sldLayoutId id="2147483836" r:id="rId13"/>
    <p:sldLayoutId id="2147483837" r:id="rId14"/>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MD9W61KZYx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MD9W61KZYx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tw/url?sa=i&amp;source=images&amp;cd=&amp;cad=rja&amp;docid=ZoAoVYnm_6I5kM&amp;tbnid=5ktlCtD9E_RBSM:&amp;ved=0CAgQjRwwADgT&amp;url=http://jrbierman.tripod.com/id9.html&amp;ei=iW9BUt-QM8zUkwXL54HwBA&amp;psig=AFQjCNFzUAOCrhAWqxAO4Yheau2HmCocmw&amp;ust=1380106505883240"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hyperlink" Target="http://www.google.com.tw/url?sa=i&amp;source=images&amp;cd=&amp;cad=rja&amp;docid=aGWShpkg8dCTEM&amp;tbnid=q0e1By2GbRlf3M:&amp;ved=0CAgQjRwwAA&amp;url=http://www.fanpop.com/clubs/frodo/images/7766585/title/lotr-frodo-baggins&amp;ei=p29BUsrbBISGkQWZ-YGoBw&amp;psig=AFQjCNHNrclbI1zdS7x1N9hXyDNOM8DejA&amp;ust=1380106535140673" TargetMode="External"/><Relationship Id="rId4" Type="http://schemas.openxmlformats.org/officeDocument/2006/relationships/image" Target="../media/image17.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ctl.du.edu/spirituals/Hi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APL7sAAOmBNiXM&amp;tbnid=CWutv8VwKtxKeM:&amp;ved=0CAgQjRwwAA&amp;url=http://templeemanuel-gnh.org/2nd-nigh-passover-seder-at-te&amp;ei=JfJTUo7NLM7TkAXq64GoCw&amp;psig=AFQjCNHju74cIaS2iyYwq_XeTElwaaM9Vw&amp;ust=13813195897791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url?sa=i&amp;source=images&amp;cd=&amp;cad=rja&amp;docid=Ke3QrQ84rEhbMM&amp;tbnid=1rwv1Z598eKX9M:&amp;ved=0CAgQjRwwADjVAg&amp;url=http://drybonesblog.blogspot.com/2007/04/passover-deal.html&amp;ei=x-tTUs68PMaBlQXr9YGwBQ&amp;psig=AFQjCNFAqfLNBj7sEkOmPggrS_UR_R1k-A&amp;ust=1381317960044429"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dwellingintheword.wordpress.com/tag/ez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676400"/>
            <a:ext cx="7772400" cy="1470025"/>
          </a:xfrm>
        </p:spPr>
        <p:txBody>
          <a:bodyPr/>
          <a:lstStyle/>
          <a:p>
            <a:pPr eaLnBrk="1" fontAlgn="auto" hangingPunct="1">
              <a:spcAft>
                <a:spcPts val="0"/>
              </a:spcAft>
              <a:defRPr/>
            </a:pPr>
            <a:r>
              <a:rPr lang="en-US" sz="6000">
                <a:solidFill>
                  <a:schemeClr val="accent2"/>
                </a:solidFill>
              </a:rPr>
              <a:t>The Exodus</a:t>
            </a:r>
          </a:p>
        </p:txBody>
      </p:sp>
      <p:sp>
        <p:nvSpPr>
          <p:cNvPr id="2051" name="Rectangle 3"/>
          <p:cNvSpPr>
            <a:spLocks noGrp="1" noChangeArrowheads="1"/>
          </p:cNvSpPr>
          <p:nvPr>
            <p:ph type="subTitle" idx="1"/>
          </p:nvPr>
        </p:nvSpPr>
        <p:spPr>
          <a:xfrm>
            <a:off x="609600" y="3505200"/>
            <a:ext cx="7543800" cy="2133600"/>
          </a:xfrm>
        </p:spPr>
        <p:txBody>
          <a:bodyPr>
            <a:normAutofit/>
          </a:bodyPr>
          <a:lstStyle/>
          <a:p>
            <a:pPr eaLnBrk="1" fontAlgn="auto" hangingPunct="1">
              <a:spcAft>
                <a:spcPts val="0"/>
              </a:spcAft>
              <a:buFont typeface="Wingdings 2"/>
              <a:buNone/>
              <a:defRPr/>
            </a:pPr>
            <a:r>
              <a:rPr lang="en-US" sz="4000" dirty="0"/>
              <a:t>Exodus 1-19</a:t>
            </a:r>
          </a:p>
          <a:p>
            <a:pPr eaLnBrk="1" fontAlgn="auto" hangingPunct="1">
              <a:spcAft>
                <a:spcPts val="0"/>
              </a:spcAft>
              <a:buFont typeface="Wingdings 2"/>
              <a:buNone/>
              <a:defRPr/>
            </a:pPr>
            <a:r>
              <a:rPr lang="en-US" sz="2800" dirty="0"/>
              <a:t>Moses, the Plagues, the Passover, </a:t>
            </a:r>
          </a:p>
          <a:p>
            <a:pPr eaLnBrk="1" fontAlgn="auto" hangingPunct="1">
              <a:spcAft>
                <a:spcPts val="0"/>
              </a:spcAft>
              <a:buFont typeface="Wingdings 2"/>
              <a:buNone/>
              <a:defRPr/>
            </a:pPr>
            <a:r>
              <a:rPr lang="en-US" sz="2800" dirty="0"/>
              <a:t>in the desert to Mt. Sinai </a:t>
            </a:r>
          </a:p>
        </p:txBody>
      </p:sp>
    </p:spTree>
    <p:extLst>
      <p:ext uri="{BB962C8B-B14F-4D97-AF65-F5344CB8AC3E}">
        <p14:creationId xmlns:p14="http://schemas.microsoft.com/office/powerpoint/2010/main" val="2296843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title"/>
          </p:nvPr>
        </p:nvSpPr>
        <p:spPr>
          <a:xfrm>
            <a:off x="457200" y="609600"/>
            <a:ext cx="8183563" cy="593725"/>
          </a:xfrm>
        </p:spPr>
        <p:txBody>
          <a:bodyPr>
            <a:normAutofit fontScale="90000"/>
          </a:bodyPr>
          <a:lstStyle/>
          <a:p>
            <a:pPr algn="ctr" eaLnBrk="1" fontAlgn="auto" hangingPunct="1">
              <a:spcAft>
                <a:spcPts val="0"/>
              </a:spcAft>
              <a:defRPr/>
            </a:pPr>
            <a:r>
              <a:rPr lang="en-US" dirty="0">
                <a:solidFill>
                  <a:schemeClr val="accent2"/>
                </a:solidFill>
              </a:rPr>
              <a:t>A possible escape route</a:t>
            </a:r>
          </a:p>
        </p:txBody>
      </p:sp>
      <p:pic>
        <p:nvPicPr>
          <p:cNvPr id="13315" name="Picture 4" descr="map"/>
          <p:cNvPicPr>
            <a:picLocks noGrp="1" noChangeAspect="1" noChangeArrowheads="1"/>
          </p:cNvPicPr>
          <p:nvPr>
            <p:ph idx="1"/>
          </p:nvPr>
        </p:nvPicPr>
        <p:blipFill>
          <a:blip r:embed="rId3" cstate="print"/>
          <a:srcRect/>
          <a:stretch>
            <a:fillRect/>
          </a:stretch>
        </p:blipFill>
        <p:spPr>
          <a:xfrm>
            <a:off x="533400" y="1295400"/>
            <a:ext cx="6324600" cy="4929188"/>
          </a:xfrm>
          <a:noFill/>
        </p:spPr>
      </p:pic>
      <p:sp>
        <p:nvSpPr>
          <p:cNvPr id="13316" name="Text Box 7"/>
          <p:cNvSpPr txBox="1">
            <a:spLocks noChangeArrowheads="1"/>
          </p:cNvSpPr>
          <p:nvPr/>
        </p:nvSpPr>
        <p:spPr bwMode="auto">
          <a:xfrm>
            <a:off x="6858000" y="1752600"/>
            <a:ext cx="1676400" cy="3937000"/>
          </a:xfrm>
          <a:prstGeom prst="rect">
            <a:avLst/>
          </a:prstGeom>
          <a:noFill/>
          <a:ln w="9525">
            <a:noFill/>
            <a:miter lim="800000"/>
            <a:headEnd/>
            <a:tailEnd/>
          </a:ln>
        </p:spPr>
        <p:txBody>
          <a:bodyPr>
            <a:spAutoFit/>
          </a:bodyPr>
          <a:lstStyle/>
          <a:p>
            <a:pPr>
              <a:spcBef>
                <a:spcPct val="50000"/>
              </a:spcBef>
            </a:pPr>
            <a:r>
              <a:rPr lang="en-US"/>
              <a:t>This map shows a possible route the Israelites may have taken across the Sinai peninsula away from Egypt to the promised land that “flows with milk and honey.”</a:t>
            </a:r>
          </a:p>
        </p:txBody>
      </p:sp>
    </p:spTree>
    <p:extLst>
      <p:ext uri="{BB962C8B-B14F-4D97-AF65-F5344CB8AC3E}">
        <p14:creationId xmlns:p14="http://schemas.microsoft.com/office/powerpoint/2010/main" val="42251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10"/>
          <p:cNvSpPr>
            <a:spLocks noGrp="1" noChangeArrowheads="1"/>
          </p:cNvSpPr>
          <p:nvPr>
            <p:ph type="title"/>
          </p:nvPr>
        </p:nvSpPr>
        <p:spPr>
          <a:xfrm>
            <a:off x="762000" y="274638"/>
            <a:ext cx="5334000" cy="868362"/>
          </a:xfrm>
        </p:spPr>
        <p:txBody>
          <a:bodyPr/>
          <a:lstStyle/>
          <a:p>
            <a:pPr eaLnBrk="1" fontAlgn="auto" hangingPunct="1">
              <a:spcAft>
                <a:spcPts val="0"/>
              </a:spcAft>
              <a:defRPr/>
            </a:pPr>
            <a:r>
              <a:rPr lang="en-US" i="1" dirty="0" err="1">
                <a:solidFill>
                  <a:schemeClr val="accent2"/>
                </a:solidFill>
              </a:rPr>
              <a:t>Tefillin</a:t>
            </a:r>
            <a:r>
              <a:rPr lang="en-US" i="1" dirty="0">
                <a:solidFill>
                  <a:schemeClr val="accent2"/>
                </a:solidFill>
              </a:rPr>
              <a:t> </a:t>
            </a:r>
            <a:r>
              <a:rPr lang="en-US" sz="1800" i="1" dirty="0">
                <a:solidFill>
                  <a:schemeClr val="accent2"/>
                </a:solidFill>
              </a:rPr>
              <a:t>(or </a:t>
            </a:r>
            <a:r>
              <a:rPr lang="en-US" sz="1800" dirty="0">
                <a:solidFill>
                  <a:schemeClr val="accent2"/>
                </a:solidFill>
              </a:rPr>
              <a:t>phylacteries)</a:t>
            </a:r>
          </a:p>
        </p:txBody>
      </p:sp>
      <p:pic>
        <p:nvPicPr>
          <p:cNvPr id="14339" name="Picture 5" descr="The correct position of the bayit and kesher of the tefillin shel rosh."/>
          <p:cNvPicPr>
            <a:picLocks noGrp="1" noChangeAspect="1" noChangeArrowheads="1"/>
          </p:cNvPicPr>
          <p:nvPr>
            <p:ph sz="half" idx="1"/>
          </p:nvPr>
        </p:nvPicPr>
        <p:blipFill>
          <a:blip r:embed="rId3" cstate="print"/>
          <a:srcRect/>
          <a:stretch>
            <a:fillRect/>
          </a:stretch>
        </p:blipFill>
        <p:spPr>
          <a:xfrm>
            <a:off x="580542" y="1371601"/>
            <a:ext cx="2848458"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9" descr="tefillin"/>
          <p:cNvPicPr>
            <a:picLocks noGrp="1" noChangeAspect="1" noChangeArrowheads="1"/>
          </p:cNvPicPr>
          <p:nvPr>
            <p:ph sz="half" idx="2"/>
          </p:nvPr>
        </p:nvPicPr>
        <p:blipFill>
          <a:blip r:embed="rId4" cstate="print"/>
          <a:srcRect/>
          <a:stretch>
            <a:fillRect/>
          </a:stretch>
        </p:blipFill>
        <p:spPr>
          <a:xfrm>
            <a:off x="3564467" y="1371601"/>
            <a:ext cx="2302933"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Text Box 12"/>
          <p:cNvSpPr txBox="1">
            <a:spLocks noChangeArrowheads="1"/>
          </p:cNvSpPr>
          <p:nvPr/>
        </p:nvSpPr>
        <p:spPr bwMode="auto">
          <a:xfrm>
            <a:off x="6248400" y="609600"/>
            <a:ext cx="2362200" cy="3862596"/>
          </a:xfrm>
          <a:prstGeom prst="rect">
            <a:avLst/>
          </a:prstGeom>
          <a:noFill/>
          <a:ln w="9525">
            <a:noFill/>
            <a:miter lim="800000"/>
            <a:headEnd/>
            <a:tailEnd/>
          </a:ln>
        </p:spPr>
        <p:txBody>
          <a:bodyPr>
            <a:spAutoFit/>
          </a:bodyPr>
          <a:lstStyle/>
          <a:p>
            <a:pPr>
              <a:spcBef>
                <a:spcPct val="50000"/>
              </a:spcBef>
            </a:pPr>
            <a:r>
              <a:rPr lang="en-US" sz="1400" dirty="0"/>
              <a:t>The </a:t>
            </a:r>
            <a:r>
              <a:rPr lang="en-US" sz="1400" i="1" dirty="0" err="1"/>
              <a:t>Tefillin</a:t>
            </a:r>
            <a:r>
              <a:rPr lang="en-US" sz="1400" dirty="0"/>
              <a:t> (in English, phylacteries) are small leather boxes with straps that can be tied on the arm and around the head. Inside are parchment which contain verses from four sections of the Torah.</a:t>
            </a:r>
          </a:p>
          <a:p>
            <a:pPr>
              <a:spcBef>
                <a:spcPct val="50000"/>
              </a:spcBef>
            </a:pPr>
            <a:r>
              <a:rPr lang="en-US" sz="1400" dirty="0"/>
              <a:t>The </a:t>
            </a:r>
            <a:r>
              <a:rPr lang="en-US" sz="1400" i="1" dirty="0" err="1"/>
              <a:t>Tefillin</a:t>
            </a:r>
            <a:r>
              <a:rPr lang="en-US" sz="1400" dirty="0"/>
              <a:t> worn on the arm represents the opportunity to serve God with the body through doing commandments, and the </a:t>
            </a:r>
            <a:r>
              <a:rPr lang="en-US" sz="1400" dirty="0" err="1"/>
              <a:t>tefillin</a:t>
            </a:r>
            <a:r>
              <a:rPr lang="en-US" sz="1400" dirty="0"/>
              <a:t> on the head represents the ability to serve God with the mind through study and belief. </a:t>
            </a:r>
          </a:p>
        </p:txBody>
      </p:sp>
      <p:sp>
        <p:nvSpPr>
          <p:cNvPr id="14342" name="Text Box 13"/>
          <p:cNvSpPr txBox="1">
            <a:spLocks noChangeArrowheads="1"/>
          </p:cNvSpPr>
          <p:nvPr/>
        </p:nvSpPr>
        <p:spPr bwMode="auto">
          <a:xfrm>
            <a:off x="457200" y="4800600"/>
            <a:ext cx="8229600" cy="1277273"/>
          </a:xfrm>
          <a:prstGeom prst="rect">
            <a:avLst/>
          </a:prstGeom>
          <a:noFill/>
          <a:ln w="9525">
            <a:noFill/>
            <a:miter lim="800000"/>
            <a:headEnd/>
            <a:tailEnd/>
          </a:ln>
        </p:spPr>
        <p:txBody>
          <a:bodyPr wrap="square">
            <a:spAutoFit/>
          </a:bodyPr>
          <a:lstStyle/>
          <a:p>
            <a:pPr>
              <a:spcBef>
                <a:spcPct val="50000"/>
              </a:spcBef>
            </a:pPr>
            <a:r>
              <a:rPr lang="en-US" sz="1400" dirty="0">
                <a:solidFill>
                  <a:schemeClr val="accent2">
                    <a:lumMod val="50000"/>
                  </a:schemeClr>
                </a:solidFill>
              </a:rPr>
              <a:t>Exodus 13:9 </a:t>
            </a:r>
            <a:r>
              <a:rPr lang="en-US" sz="1400" dirty="0"/>
              <a:t>“It shall serve for you as a sign </a:t>
            </a:r>
            <a:r>
              <a:rPr lang="en-US" sz="1400" dirty="0">
                <a:solidFill>
                  <a:srgbClr val="0000FF"/>
                </a:solidFill>
              </a:rPr>
              <a:t>on your hand </a:t>
            </a:r>
            <a:r>
              <a:rPr lang="en-US" sz="1400" dirty="0"/>
              <a:t>and as a reminder </a:t>
            </a:r>
            <a:r>
              <a:rPr lang="en-US" sz="1400" dirty="0">
                <a:solidFill>
                  <a:srgbClr val="0000FF"/>
                </a:solidFill>
              </a:rPr>
              <a:t>on your forehead</a:t>
            </a:r>
            <a:r>
              <a:rPr lang="en-US" sz="1400" dirty="0"/>
              <a:t>, so that the teaching of the Lord may be on your lips; for with a strong hand the Lord brought you out of Egypt.”</a:t>
            </a:r>
          </a:p>
          <a:p>
            <a:pPr>
              <a:spcBef>
                <a:spcPct val="50000"/>
              </a:spcBef>
            </a:pPr>
            <a:r>
              <a:rPr lang="en-US" sz="1400" dirty="0">
                <a:solidFill>
                  <a:schemeClr val="accent2">
                    <a:lumMod val="50000"/>
                  </a:schemeClr>
                </a:solidFill>
              </a:rPr>
              <a:t>See also Deuteronomy 6: 4-9 </a:t>
            </a:r>
            <a:r>
              <a:rPr lang="en-US" sz="1400" dirty="0" smtClean="0">
                <a:solidFill>
                  <a:schemeClr val="accent2">
                    <a:lumMod val="50000"/>
                  </a:schemeClr>
                </a:solidFill>
              </a:rPr>
              <a:t>“</a:t>
            </a:r>
            <a:r>
              <a:rPr lang="en-US" sz="1400" dirty="0" smtClean="0"/>
              <a:t>Keep these words that I am commanding you today in your heart…. </a:t>
            </a:r>
            <a:r>
              <a:rPr lang="en-US" sz="1400" dirty="0" smtClean="0">
                <a:solidFill>
                  <a:srgbClr val="0000FF"/>
                </a:solidFill>
              </a:rPr>
              <a:t>Bind them as a sign on your hand, fix them as an emblem on your forehead</a:t>
            </a:r>
            <a:r>
              <a:rPr lang="en-US" sz="1400" dirty="0" smtClean="0"/>
              <a:t>, and write them on the doorposts of your house and on your gates. “</a:t>
            </a:r>
            <a:endParaRPr lang="en-US" sz="1400" dirty="0"/>
          </a:p>
        </p:txBody>
      </p:sp>
    </p:spTree>
    <p:extLst>
      <p:ext uri="{BB962C8B-B14F-4D97-AF65-F5344CB8AC3E}">
        <p14:creationId xmlns:p14="http://schemas.microsoft.com/office/powerpoint/2010/main" val="199158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33400"/>
            <a:ext cx="8183563" cy="1219200"/>
          </a:xfrm>
        </p:spPr>
        <p:txBody>
          <a:bodyPr/>
          <a:lstStyle/>
          <a:p>
            <a:pPr algn="ctr" eaLnBrk="1" fontAlgn="auto" hangingPunct="1">
              <a:spcAft>
                <a:spcPts val="0"/>
              </a:spcAft>
              <a:defRPr/>
            </a:pPr>
            <a:r>
              <a:rPr lang="en-US" dirty="0">
                <a:solidFill>
                  <a:schemeClr val="accent2"/>
                </a:solidFill>
              </a:rPr>
              <a:t>The </a:t>
            </a:r>
            <a:r>
              <a:rPr lang="en-US" dirty="0" smtClean="0">
                <a:solidFill>
                  <a:schemeClr val="accent2"/>
                </a:solidFill>
              </a:rPr>
              <a:t>Song </a:t>
            </a:r>
            <a:r>
              <a:rPr lang="en-US" dirty="0">
                <a:solidFill>
                  <a:schemeClr val="accent2"/>
                </a:solidFill>
              </a:rPr>
              <a:t>of </a:t>
            </a:r>
            <a:r>
              <a:rPr lang="en-US" dirty="0" smtClean="0">
                <a:solidFill>
                  <a:schemeClr val="accent2"/>
                </a:solidFill>
              </a:rPr>
              <a:t>Moses</a:t>
            </a:r>
            <a:br>
              <a:rPr lang="en-US" dirty="0" smtClean="0">
                <a:solidFill>
                  <a:schemeClr val="accent2"/>
                </a:solidFill>
              </a:rPr>
            </a:br>
            <a:r>
              <a:rPr lang="en-US" sz="2800" b="0" dirty="0" smtClean="0">
                <a:solidFill>
                  <a:schemeClr val="accent1"/>
                </a:solidFill>
              </a:rPr>
              <a:t>Exodus 15</a:t>
            </a:r>
            <a:endParaRPr lang="en-US" sz="2800" b="0" dirty="0">
              <a:solidFill>
                <a:schemeClr val="accent1"/>
              </a:solidFill>
            </a:endParaRPr>
          </a:p>
        </p:txBody>
      </p:sp>
      <p:sp>
        <p:nvSpPr>
          <p:cNvPr id="15363" name="Rectangle 3"/>
          <p:cNvSpPr>
            <a:spLocks noGrp="1" noChangeArrowheads="1"/>
          </p:cNvSpPr>
          <p:nvPr>
            <p:ph idx="1"/>
          </p:nvPr>
        </p:nvSpPr>
        <p:spPr>
          <a:xfrm>
            <a:off x="457200" y="1828800"/>
            <a:ext cx="8534400" cy="4191000"/>
          </a:xfrm>
        </p:spPr>
        <p:txBody>
          <a:bodyPr/>
          <a:lstStyle/>
          <a:p>
            <a:pPr eaLnBrk="1" hangingPunct="1">
              <a:buFontTx/>
              <a:buNone/>
            </a:pPr>
            <a:r>
              <a:rPr lang="en-US" sz="1600" b="1" smtClean="0"/>
              <a:t>(Notice examples of parallelism. </a:t>
            </a:r>
            <a:br>
              <a:rPr lang="en-US" sz="1600" b="1" smtClean="0"/>
            </a:br>
            <a:r>
              <a:rPr lang="en-US" sz="1600" b="1" smtClean="0"/>
              <a:t>It may have been sung in a call and response format)</a:t>
            </a:r>
          </a:p>
          <a:p>
            <a:pPr eaLnBrk="1" hangingPunct="1">
              <a:buFontTx/>
              <a:buNone/>
            </a:pPr>
            <a:endParaRPr lang="en-US" sz="2000" b="1" smtClean="0"/>
          </a:p>
          <a:p>
            <a:pPr eaLnBrk="1" hangingPunct="1"/>
            <a:r>
              <a:rPr lang="en-US" sz="2000" smtClean="0"/>
              <a:t>Then Moses and the Israelites sang this song to the Lord:</a:t>
            </a:r>
          </a:p>
          <a:p>
            <a:pPr eaLnBrk="1" hangingPunct="1"/>
            <a:r>
              <a:rPr lang="en-US" sz="2000" smtClean="0"/>
              <a:t>‘I will sing to the Lord, for he has triumphed gloriously;</a:t>
            </a:r>
            <a:br>
              <a:rPr lang="en-US" sz="2000" smtClean="0"/>
            </a:br>
            <a:r>
              <a:rPr lang="en-US" sz="2000" smtClean="0"/>
              <a:t>   horse and rider he has thrown into the sea. </a:t>
            </a:r>
            <a:br>
              <a:rPr lang="en-US" sz="2000" smtClean="0"/>
            </a:br>
            <a:r>
              <a:rPr lang="en-US" sz="2000" smtClean="0"/>
              <a:t>The Lord is my strength and my might,</a:t>
            </a:r>
            <a:br>
              <a:rPr lang="en-US" sz="2000" smtClean="0"/>
            </a:br>
            <a:r>
              <a:rPr lang="en-US" sz="2000" smtClean="0"/>
              <a:t>   and he has become my salvation;</a:t>
            </a:r>
            <a:br>
              <a:rPr lang="en-US" sz="2000" smtClean="0"/>
            </a:br>
            <a:r>
              <a:rPr lang="en-US" sz="2000" smtClean="0"/>
              <a:t>this is my God, and I will praise him,</a:t>
            </a:r>
            <a:br>
              <a:rPr lang="en-US" sz="2000" smtClean="0"/>
            </a:br>
            <a:r>
              <a:rPr lang="en-US" sz="2000" smtClean="0"/>
              <a:t>   my father’s God, and I will exalt him. </a:t>
            </a:r>
            <a:br>
              <a:rPr lang="en-US" sz="2000" smtClean="0"/>
            </a:br>
            <a:r>
              <a:rPr lang="en-US" sz="2000" smtClean="0"/>
              <a:t>The Lord is a warrior;</a:t>
            </a:r>
            <a:br>
              <a:rPr lang="en-US" sz="2000" smtClean="0"/>
            </a:br>
            <a:r>
              <a:rPr lang="en-US" sz="2000" smtClean="0"/>
              <a:t>   the Lord is his name. </a:t>
            </a:r>
          </a:p>
          <a:p>
            <a:pPr eaLnBrk="1" hangingPunct="1">
              <a:lnSpc>
                <a:spcPct val="80000"/>
              </a:lnSpc>
            </a:pPr>
            <a:endParaRPr lang="en-US" sz="2400" smtClean="0"/>
          </a:p>
        </p:txBody>
      </p:sp>
    </p:spTree>
    <p:extLst>
      <p:ext uri="{BB962C8B-B14F-4D97-AF65-F5344CB8AC3E}">
        <p14:creationId xmlns:p14="http://schemas.microsoft.com/office/powerpoint/2010/main" val="3709064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txBody>
          <a:bodyPr/>
          <a:lstStyle/>
          <a:p>
            <a:pPr algn="ctr" eaLnBrk="1" fontAlgn="auto" hangingPunct="1">
              <a:spcAft>
                <a:spcPts val="0"/>
              </a:spcAft>
              <a:defRPr/>
            </a:pPr>
            <a:r>
              <a:rPr lang="en-US" sz="2400" dirty="0">
                <a:solidFill>
                  <a:schemeClr val="accent2"/>
                </a:solidFill>
              </a:rPr>
              <a:t>The Song of Moses (cont.)</a:t>
            </a:r>
          </a:p>
        </p:txBody>
      </p:sp>
      <p:sp>
        <p:nvSpPr>
          <p:cNvPr id="35843" name="Rectangle 3"/>
          <p:cNvSpPr>
            <a:spLocks noGrp="1" noChangeArrowheads="1"/>
          </p:cNvSpPr>
          <p:nvPr>
            <p:ph idx="1"/>
          </p:nvPr>
        </p:nvSpPr>
        <p:spPr>
          <a:xfrm>
            <a:off x="228600" y="1219200"/>
            <a:ext cx="8686800" cy="5105400"/>
          </a:xfrm>
        </p:spPr>
        <p:txBody>
          <a:bodyPr>
            <a:normAutofit fontScale="62500" lnSpcReduction="20000"/>
          </a:bodyPr>
          <a:lstStyle/>
          <a:p>
            <a:pPr marL="320040" indent="-265176" eaLnBrk="1" fontAlgn="auto" hangingPunct="1">
              <a:lnSpc>
                <a:spcPct val="120000"/>
              </a:lnSpc>
              <a:spcAft>
                <a:spcPts val="0"/>
              </a:spcAft>
              <a:buFontTx/>
              <a:buNone/>
              <a:defRPr/>
            </a:pPr>
            <a:r>
              <a:rPr lang="en-US" sz="3000" dirty="0"/>
              <a:t>	‘Pharaoh’s chariots and his army he cast into the sea;</a:t>
            </a:r>
            <a:br>
              <a:rPr lang="en-US" sz="3000" dirty="0"/>
            </a:br>
            <a:r>
              <a:rPr lang="en-US" sz="3000" dirty="0"/>
              <a:t>   his picked officers were sunk in the Red Sea. </a:t>
            </a:r>
            <a:br>
              <a:rPr lang="en-US" sz="3000" dirty="0"/>
            </a:br>
            <a:r>
              <a:rPr lang="en-US" sz="3000" dirty="0"/>
              <a:t>The floods covered them;</a:t>
            </a:r>
            <a:br>
              <a:rPr lang="en-US" sz="3000" dirty="0"/>
            </a:br>
            <a:r>
              <a:rPr lang="en-US" sz="3000" dirty="0"/>
              <a:t>   they went down into the depths like a stone. </a:t>
            </a:r>
            <a:br>
              <a:rPr lang="en-US" sz="3000" dirty="0"/>
            </a:br>
            <a:r>
              <a:rPr lang="en-US" sz="3000" dirty="0"/>
              <a:t>Your right hand, O Lord, glorious in power—</a:t>
            </a:r>
            <a:br>
              <a:rPr lang="en-US" sz="3000" dirty="0"/>
            </a:br>
            <a:r>
              <a:rPr lang="en-US" sz="3000" dirty="0"/>
              <a:t>   your right hand, O Lord, shattered the enemy. </a:t>
            </a:r>
            <a:br>
              <a:rPr lang="en-US" sz="3000" dirty="0"/>
            </a:br>
            <a:r>
              <a:rPr lang="en-US" sz="3000" dirty="0"/>
              <a:t>In the greatness of your majesty you overthrew your adversaries;</a:t>
            </a:r>
            <a:br>
              <a:rPr lang="en-US" sz="3000" dirty="0"/>
            </a:br>
            <a:r>
              <a:rPr lang="en-US" sz="3000" dirty="0"/>
              <a:t>   you sent out your fury, it consumed them like stubble. </a:t>
            </a:r>
            <a:br>
              <a:rPr lang="en-US" sz="3000" dirty="0"/>
            </a:br>
            <a:r>
              <a:rPr lang="en-US" sz="3000" dirty="0"/>
              <a:t>At the blast of your nostrils the waters piled up,</a:t>
            </a:r>
            <a:br>
              <a:rPr lang="en-US" sz="3000" dirty="0"/>
            </a:br>
            <a:r>
              <a:rPr lang="en-US" sz="3000" dirty="0"/>
              <a:t>   the floods stood up in a heap;</a:t>
            </a:r>
            <a:br>
              <a:rPr lang="en-US" sz="3000" dirty="0"/>
            </a:br>
            <a:r>
              <a:rPr lang="en-US" sz="3000" dirty="0"/>
              <a:t>   the deeps congealed in the heart of the sea. </a:t>
            </a:r>
            <a:br>
              <a:rPr lang="en-US" sz="3000" dirty="0"/>
            </a:br>
            <a:r>
              <a:rPr lang="en-US" sz="3000" dirty="0"/>
              <a:t>The enemy said, “I will pursue, I will overtake,</a:t>
            </a:r>
            <a:br>
              <a:rPr lang="en-US" sz="3000" dirty="0"/>
            </a:br>
            <a:r>
              <a:rPr lang="en-US" sz="3000" dirty="0"/>
              <a:t>   I will divide the spoil, my desire shall have its fill of them.</a:t>
            </a:r>
            <a:br>
              <a:rPr lang="en-US" sz="3000" dirty="0"/>
            </a:br>
            <a:r>
              <a:rPr lang="en-US" sz="3000" dirty="0"/>
              <a:t>   I will draw my sword, my hand shall destroy them.” </a:t>
            </a:r>
            <a:br>
              <a:rPr lang="en-US" sz="3000" dirty="0"/>
            </a:br>
            <a:r>
              <a:rPr lang="en-US" sz="3000" dirty="0"/>
              <a:t>You blew with your wind, the sea covered them;</a:t>
            </a:r>
            <a:r>
              <a:rPr lang="en-US" sz="2400" dirty="0"/>
              <a:t/>
            </a:r>
            <a:br>
              <a:rPr lang="en-US" sz="2400" dirty="0"/>
            </a:br>
            <a:endParaRPr lang="en-US" sz="2400" dirty="0"/>
          </a:p>
        </p:txBody>
      </p:sp>
    </p:spTree>
    <p:extLst>
      <p:ext uri="{BB962C8B-B14F-4D97-AF65-F5344CB8AC3E}">
        <p14:creationId xmlns:p14="http://schemas.microsoft.com/office/powerpoint/2010/main" val="81032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020762"/>
          </a:xfrm>
        </p:spPr>
        <p:txBody>
          <a:bodyPr/>
          <a:lstStyle/>
          <a:p>
            <a:pPr algn="ctr" eaLnBrk="1" fontAlgn="auto" hangingPunct="1">
              <a:spcAft>
                <a:spcPts val="0"/>
              </a:spcAft>
              <a:defRPr/>
            </a:pPr>
            <a:r>
              <a:rPr lang="en-US" sz="3200" dirty="0">
                <a:solidFill>
                  <a:schemeClr val="accent2"/>
                </a:solidFill>
              </a:rPr>
              <a:t>Complaints after leaving Egypt</a:t>
            </a:r>
          </a:p>
        </p:txBody>
      </p:sp>
      <p:graphicFrame>
        <p:nvGraphicFramePr>
          <p:cNvPr id="15498" name="Group 138"/>
          <p:cNvGraphicFramePr>
            <a:graphicFrameLocks noGrp="1"/>
          </p:cNvGraphicFramePr>
          <p:nvPr>
            <p:ph type="tbl" idx="1"/>
          </p:nvPr>
        </p:nvGraphicFramePr>
        <p:xfrm>
          <a:off x="457200" y="1600200"/>
          <a:ext cx="8153401" cy="4198938"/>
        </p:xfrm>
        <a:graphic>
          <a:graphicData uri="http://schemas.openxmlformats.org/drawingml/2006/table">
            <a:tbl>
              <a:tblPr>
                <a:tableStyleId>{69C7853C-536D-4A76-A0AE-DD22124D55A5}</a:tableStyleId>
              </a:tblPr>
              <a:tblGrid>
                <a:gridCol w="783981"/>
                <a:gridCol w="1730619"/>
                <a:gridCol w="3600451"/>
                <a:gridCol w="2038350"/>
              </a:tblGrid>
              <a:tr h="228600">
                <a:tc>
                  <a:txBody>
                    <a:bodyPr/>
                    <a:lstStyle/>
                    <a:p>
                      <a:pPr marL="381000" marR="0" lvl="0" indent="-3810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accent2">
                              <a:lumMod val="50000"/>
                            </a:schemeClr>
                          </a:solidFill>
                          <a:effectLst/>
                        </a:rPr>
                        <a:t>Verse</a:t>
                      </a:r>
                      <a:endParaRPr kumimoji="0" lang="en-US" sz="1400" b="1" i="0" u="none" strike="noStrike" cap="none" normalizeH="0" baseline="0" dirty="0" smtClean="0">
                        <a:ln>
                          <a:noFill/>
                        </a:ln>
                        <a:solidFill>
                          <a:schemeClr val="accent2">
                            <a:lumMod val="50000"/>
                          </a:schemeClr>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accent2">
                              <a:lumMod val="50000"/>
                            </a:schemeClr>
                          </a:solidFill>
                          <a:effectLst/>
                        </a:rPr>
                        <a:t>Situation</a:t>
                      </a:r>
                      <a:endParaRPr kumimoji="0" lang="en-US" sz="1400" b="1" i="0" u="none" strike="noStrike" cap="none" normalizeH="0" baseline="0" dirty="0" smtClean="0">
                        <a:ln>
                          <a:noFill/>
                        </a:ln>
                        <a:solidFill>
                          <a:schemeClr val="accent2">
                            <a:lumMod val="50000"/>
                          </a:schemeClr>
                        </a:solidFill>
                        <a:effectLst/>
                        <a:latin typeface="Arial"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smtClean="0">
                          <a:ln>
                            <a:noFill/>
                          </a:ln>
                          <a:solidFill>
                            <a:schemeClr val="accent2">
                              <a:lumMod val="50000"/>
                            </a:schemeClr>
                          </a:solidFill>
                          <a:effectLst/>
                        </a:rPr>
                        <a:t>Complaint</a:t>
                      </a:r>
                      <a:endParaRPr kumimoji="0" lang="en-US" sz="1400" b="1" i="0" u="none" strike="noStrike" cap="none" normalizeH="0" baseline="0" smtClean="0">
                        <a:ln>
                          <a:noFill/>
                        </a:ln>
                        <a:solidFill>
                          <a:schemeClr val="accent2">
                            <a:lumMod val="50000"/>
                          </a:schemeClr>
                        </a:solidFill>
                        <a:effectLst/>
                        <a:latin typeface="Arial" charset="0"/>
                        <a:cs typeface="Times New Roman" pitchFamily="18"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solidFill>
                            <a:schemeClr val="accent2">
                              <a:lumMod val="50000"/>
                            </a:schemeClr>
                          </a:solidFill>
                          <a:effectLst/>
                        </a:rPr>
                        <a:t>Response</a:t>
                      </a:r>
                      <a:endParaRPr kumimoji="0" lang="en-US" sz="1400" b="1" i="0" u="none" strike="noStrike" cap="none" normalizeH="0" baseline="0" dirty="0" smtClean="0">
                        <a:ln>
                          <a:noFill/>
                        </a:ln>
                        <a:solidFill>
                          <a:schemeClr val="accent2">
                            <a:lumMod val="50000"/>
                          </a:schemeClr>
                        </a:solidFill>
                        <a:effectLst/>
                        <a:latin typeface="Arial" charset="0"/>
                        <a:cs typeface="Times New Roman" pitchFamily="18" charset="0"/>
                      </a:endParaRPr>
                    </a:p>
                  </a:txBody>
                  <a:tcPr horzOverflow="overflow"/>
                </a:tc>
              </a:tr>
              <a:tr h="650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14:11</a:t>
                      </a: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When Egyptian army is closing 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“Was it because there were no graves in Egypt that you have taken us away to die in the wilderness?”</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Pillar of fire protects them</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r h="650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15:24</a:t>
                      </a: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When the water is bitter and they cannot drink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And the people complained against Moses saying, “What shall we drink?”</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Moses throws a piece of wood into the water and it becomes sweet</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r h="149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16:2</a:t>
                      </a: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When they feel hungry (they remember the fleshpots of Egypt)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“If only  we had died by the hand of the Lord in the land of Egypt, when we sat by the fleshpots and ate our fill of bread; for you have brought us out into this wilderness to kill this whole assembly with hunger.”</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Given quail at night and manna in the morning (Supernatural food), and rules about dealing with it.</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r h="7191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17:3</a:t>
                      </a: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No water</a:t>
                      </a:r>
                      <a:endParaRPr kumimoji="0" lang="en-US" sz="1400" b="1" i="0" u="none" strike="noStrike" cap="none" normalizeH="0" baseline="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“Why did you bring us out of Egypt, to kill us and our children and livestock with thirst?”</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c>
                  <a:txBody>
                    <a:bodyPr/>
                    <a:lstStyle/>
                    <a:p>
                      <a:pPr marL="3175" marR="0" lvl="0" indent="-3175"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Moses strikes rock and water comes out</a:t>
                      </a:r>
                      <a:endParaRPr kumimoji="0" lang="en-US" sz="1400" b="1" i="0" u="none" strike="noStrike" cap="none" normalizeH="0" baseline="0" dirty="0" smtClean="0">
                        <a:ln>
                          <a:noFill/>
                        </a:ln>
                        <a:solidFill>
                          <a:schemeClr val="tx1"/>
                        </a:solidFill>
                        <a:effectLst/>
                        <a:latin typeface="Arial" charset="0"/>
                        <a:cs typeface="Times New Roman" pitchFamily="18" charset="0"/>
                      </a:endParaRPr>
                    </a:p>
                  </a:txBody>
                  <a:tcPr horzOverflow="overflow"/>
                </a:tc>
              </a:tr>
            </a:tbl>
          </a:graphicData>
        </a:graphic>
      </p:graphicFrame>
    </p:spTree>
    <p:extLst>
      <p:ext uri="{BB962C8B-B14F-4D97-AF65-F5344CB8AC3E}">
        <p14:creationId xmlns:p14="http://schemas.microsoft.com/office/powerpoint/2010/main" val="485109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457200" y="514936"/>
            <a:ext cx="8991600" cy="533400"/>
          </a:xfrm>
        </p:spPr>
        <p:txBody>
          <a:bodyPr>
            <a:normAutofit fontScale="90000"/>
          </a:bodyPr>
          <a:lstStyle/>
          <a:p>
            <a:pPr eaLnBrk="1" fontAlgn="auto" hangingPunct="1">
              <a:spcAft>
                <a:spcPts val="0"/>
              </a:spcAft>
              <a:defRPr/>
            </a:pPr>
            <a:r>
              <a:rPr lang="en-US" sz="3200" b="1" dirty="0" smtClean="0">
                <a:solidFill>
                  <a:schemeClr val="accent2"/>
                </a:solidFill>
              </a:rPr>
              <a:t>So You </a:t>
            </a:r>
            <a:r>
              <a:rPr lang="en-US" sz="3200" b="1" dirty="0" err="1" smtClean="0">
                <a:solidFill>
                  <a:schemeClr val="accent2"/>
                </a:solidFill>
              </a:rPr>
              <a:t>Wanna</a:t>
            </a:r>
            <a:r>
              <a:rPr lang="en-US" sz="3200" b="1" dirty="0" smtClean="0">
                <a:solidFill>
                  <a:schemeClr val="accent2"/>
                </a:solidFill>
              </a:rPr>
              <a:t> Go Back to Egypt</a:t>
            </a:r>
            <a:r>
              <a:rPr lang="en-US" sz="1400" b="1" dirty="0" smtClean="0"/>
              <a:t>  </a:t>
            </a:r>
            <a:r>
              <a:rPr lang="en-US" sz="1800" dirty="0" smtClean="0">
                <a:solidFill>
                  <a:schemeClr val="accent2"/>
                </a:solidFill>
                <a:hlinkClick r:id="rId3"/>
              </a:rPr>
              <a:t>by Keith Green</a:t>
            </a:r>
            <a:r>
              <a:rPr lang="en-US" dirty="0" smtClean="0">
                <a:hlinkClick r:id="rId3"/>
              </a:rPr>
              <a:t> </a:t>
            </a:r>
            <a:endParaRPr lang="en-US" dirty="0" smtClean="0"/>
          </a:p>
        </p:txBody>
      </p:sp>
      <p:sp>
        <p:nvSpPr>
          <p:cNvPr id="12292" name="Text Box 8"/>
          <p:cNvSpPr txBox="1">
            <a:spLocks noChangeArrowheads="1"/>
          </p:cNvSpPr>
          <p:nvPr/>
        </p:nvSpPr>
        <p:spPr bwMode="auto">
          <a:xfrm>
            <a:off x="914400" y="1570306"/>
            <a:ext cx="449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175">
              <a:spcBef>
                <a:spcPts val="575"/>
              </a:spcBef>
              <a:buClr>
                <a:schemeClr val="accent1"/>
              </a:buClr>
              <a:buSzPct val="85000"/>
              <a:buFont typeface="Wingdings 2" panose="05020102010507070707" pitchFamily="18" charset="2"/>
              <a:buChar char=""/>
              <a:tabLst>
                <a:tab pos="457200" algn="l"/>
              </a:tabLst>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tabLst>
                <a:tab pos="457200" algn="l"/>
              </a:tabLst>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tabLst>
                <a:tab pos="457200" algn="l"/>
              </a:tabLst>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tabLst>
                <a:tab pos="457200" algn="l"/>
              </a:tabLst>
              <a:defRPr sz="2000">
                <a:solidFill>
                  <a:schemeClr val="tx1"/>
                </a:solidFill>
                <a:latin typeface="Perpetua" panose="02020502060401020303" pitchFamily="18" charset="0"/>
              </a:defRPr>
            </a:lvl4pPr>
            <a:lvl5pPr marL="2057400" indent="-228600">
              <a:spcBef>
                <a:spcPts val="375"/>
              </a:spcBef>
              <a:buClr>
                <a:srgbClr val="A28E6A"/>
              </a:buClr>
              <a:buChar char="o"/>
              <a:tabLst>
                <a:tab pos="457200" algn="l"/>
              </a:tabLst>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tabLst>
                <a:tab pos="457200" algn="l"/>
              </a:tabLst>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tabLst>
                <a:tab pos="457200" algn="l"/>
              </a:tabLst>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tabLst>
                <a:tab pos="457200" algn="l"/>
              </a:tabLst>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tabLst>
                <a:tab pos="457200" algn="l"/>
              </a:tabLst>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r>
            <a:br>
              <a:rPr lang="en-US" altLang="en-US" sz="1400" dirty="0">
                <a:latin typeface="Arial" panose="020B0604020202020204" pitchFamily="34" charset="0"/>
              </a:rPr>
            </a:br>
            <a:endParaRPr lang="en-US" altLang="en-US" sz="1200" dirty="0">
              <a:latin typeface="Arial" panose="020B0604020202020204" pitchFamily="34" charset="0"/>
            </a:endParaRPr>
          </a:p>
        </p:txBody>
      </p:sp>
      <p:sp>
        <p:nvSpPr>
          <p:cNvPr id="2" name="Content Placeholder 1"/>
          <p:cNvSpPr>
            <a:spLocks noGrp="1"/>
          </p:cNvSpPr>
          <p:nvPr>
            <p:ph idx="1"/>
          </p:nvPr>
        </p:nvSpPr>
        <p:spPr>
          <a:xfrm>
            <a:off x="632460" y="1066800"/>
            <a:ext cx="8183880" cy="5308173"/>
          </a:xfrm>
        </p:spPr>
        <p:txBody>
          <a:bodyPr/>
          <a:lstStyle/>
          <a:p>
            <a:r>
              <a:rPr lang="en-US" altLang="en-US" sz="2400" dirty="0">
                <a:latin typeface="Arial" panose="020B0604020202020204" pitchFamily="34" charset="0"/>
              </a:rPr>
              <a:t>So you </a:t>
            </a:r>
            <a:r>
              <a:rPr lang="en-US" altLang="en-US" sz="2400" dirty="0" err="1">
                <a:latin typeface="Arial" panose="020B0604020202020204" pitchFamily="34" charset="0"/>
              </a:rPr>
              <a:t>wanna</a:t>
            </a:r>
            <a:r>
              <a:rPr lang="en-US" altLang="en-US" sz="2400" dirty="0">
                <a:latin typeface="Arial" panose="020B0604020202020204" pitchFamily="34" charset="0"/>
              </a:rPr>
              <a:t> go back to Egypt </a:t>
            </a:r>
            <a:br>
              <a:rPr lang="en-US" altLang="en-US" sz="2400" dirty="0">
                <a:latin typeface="Arial" panose="020B0604020202020204" pitchFamily="34" charset="0"/>
              </a:rPr>
            </a:br>
            <a:r>
              <a:rPr lang="en-US" altLang="en-US" sz="2400" dirty="0">
                <a:latin typeface="Arial" panose="020B0604020202020204" pitchFamily="34" charset="0"/>
              </a:rPr>
              <a:t>Where it's warm and secure </a:t>
            </a:r>
            <a:br>
              <a:rPr lang="en-US" altLang="en-US" sz="2400" dirty="0">
                <a:latin typeface="Arial" panose="020B0604020202020204" pitchFamily="34" charset="0"/>
              </a:rPr>
            </a:br>
            <a:r>
              <a:rPr lang="en-US" altLang="en-US" sz="2400" dirty="0">
                <a:latin typeface="Arial" panose="020B0604020202020204" pitchFamily="34" charset="0"/>
              </a:rPr>
              <a:t>Are sorry you bought the one way ticket </a:t>
            </a:r>
            <a:br>
              <a:rPr lang="en-US" altLang="en-US" sz="2400" dirty="0">
                <a:latin typeface="Arial" panose="020B0604020202020204" pitchFamily="34" charset="0"/>
              </a:rPr>
            </a:br>
            <a:r>
              <a:rPr lang="en-US" altLang="en-US" sz="2400" dirty="0">
                <a:latin typeface="Arial" panose="020B0604020202020204" pitchFamily="34" charset="0"/>
              </a:rPr>
              <a:t>When you thought you were sure </a:t>
            </a:r>
            <a:br>
              <a:rPr lang="en-US" altLang="en-US" sz="2400" dirty="0">
                <a:latin typeface="Arial" panose="020B0604020202020204" pitchFamily="34" charset="0"/>
              </a:rPr>
            </a:br>
            <a:r>
              <a:rPr lang="en-US" altLang="en-US" sz="2400" dirty="0">
                <a:latin typeface="Arial" panose="020B0604020202020204" pitchFamily="34" charset="0"/>
              </a:rPr>
              <a:t>You wanted to live in the land of promise </a:t>
            </a:r>
            <a:br>
              <a:rPr lang="en-US" altLang="en-US" sz="2400" dirty="0">
                <a:latin typeface="Arial" panose="020B0604020202020204" pitchFamily="34" charset="0"/>
              </a:rPr>
            </a:br>
            <a:r>
              <a:rPr lang="en-US" altLang="en-US" sz="2400" dirty="0">
                <a:latin typeface="Arial" panose="020B0604020202020204" pitchFamily="34" charset="0"/>
              </a:rPr>
              <a:t>But now it's getting so hard </a:t>
            </a:r>
            <a:br>
              <a:rPr lang="en-US" altLang="en-US" sz="2400" dirty="0">
                <a:latin typeface="Arial" panose="020B0604020202020204" pitchFamily="34" charset="0"/>
              </a:rPr>
            </a:br>
            <a:r>
              <a:rPr lang="en-US" altLang="en-US" sz="2400" dirty="0">
                <a:latin typeface="Arial" panose="020B0604020202020204" pitchFamily="34" charset="0"/>
              </a:rPr>
              <a:t>Are you sorry you're out here in the desert </a:t>
            </a:r>
            <a:br>
              <a:rPr lang="en-US" altLang="en-US" sz="2400" dirty="0">
                <a:latin typeface="Arial" panose="020B0604020202020204" pitchFamily="34" charset="0"/>
              </a:rPr>
            </a:br>
            <a:r>
              <a:rPr lang="en-US" altLang="en-US" sz="2400" dirty="0">
                <a:latin typeface="Arial" panose="020B0604020202020204" pitchFamily="34" charset="0"/>
              </a:rPr>
              <a:t>Instead of your own back yard </a:t>
            </a:r>
            <a:endParaRPr lang="en-US" altLang="en-US" sz="2400" dirty="0" smtClean="0">
              <a:latin typeface="Arial" panose="020B0604020202020204" pitchFamily="34" charset="0"/>
            </a:endParaRPr>
          </a:p>
          <a:p>
            <a:endParaRPr lang="en-US" altLang="en-US" sz="2400" dirty="0">
              <a:latin typeface="Arial" panose="020B0604020202020204" pitchFamily="34" charset="0"/>
            </a:endParaRPr>
          </a:p>
          <a:p>
            <a:r>
              <a:rPr lang="en-US" altLang="en-US" sz="2400" dirty="0" smtClean="0">
                <a:latin typeface="Arial" panose="020B0604020202020204" pitchFamily="34" charset="0"/>
              </a:rPr>
              <a:t>Eating </a:t>
            </a:r>
            <a:r>
              <a:rPr lang="en-US" altLang="en-US" sz="2400" dirty="0">
                <a:latin typeface="Arial" panose="020B0604020202020204" pitchFamily="34" charset="0"/>
              </a:rPr>
              <a:t>leeks and onions by the Nile </a:t>
            </a:r>
            <a:br>
              <a:rPr lang="en-US" altLang="en-US" sz="2400" dirty="0">
                <a:latin typeface="Arial" panose="020B0604020202020204" pitchFamily="34" charset="0"/>
              </a:rPr>
            </a:br>
            <a:r>
              <a:rPr lang="en-US" altLang="en-US" sz="2400" dirty="0">
                <a:latin typeface="Arial" panose="020B0604020202020204" pitchFamily="34" charset="0"/>
              </a:rPr>
              <a:t>Ooh what breath for dining out in style </a:t>
            </a:r>
            <a:br>
              <a:rPr lang="en-US" altLang="en-US" sz="2400" dirty="0">
                <a:latin typeface="Arial" panose="020B0604020202020204" pitchFamily="34" charset="0"/>
              </a:rPr>
            </a:br>
            <a:r>
              <a:rPr lang="en-US" altLang="en-US" sz="2400" dirty="0">
                <a:latin typeface="Arial" panose="020B0604020202020204" pitchFamily="34" charset="0"/>
              </a:rPr>
              <a:t>Ooh, my life's on the skids </a:t>
            </a:r>
            <a:br>
              <a:rPr lang="en-US" altLang="en-US" sz="2400" dirty="0">
                <a:latin typeface="Arial" panose="020B0604020202020204" pitchFamily="34" charset="0"/>
              </a:rPr>
            </a:br>
            <a:r>
              <a:rPr lang="en-US" altLang="en-US" sz="2400" dirty="0">
                <a:latin typeface="Arial" panose="020B0604020202020204" pitchFamily="34" charset="0"/>
              </a:rPr>
              <a:t>Give me the pyramids</a:t>
            </a:r>
            <a:endParaRPr lang="en-US" sz="2400" dirty="0"/>
          </a:p>
        </p:txBody>
      </p:sp>
      <p:pic>
        <p:nvPicPr>
          <p:cNvPr id="1026" name="Picture 2" descr="Image result for return to egy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1148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75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772400" cy="4572000"/>
          </a:xfrm>
        </p:spPr>
        <p:txBody>
          <a:bodyPr/>
          <a:lstStyle/>
          <a:p>
            <a:r>
              <a:rPr lang="en-US" altLang="en-US" sz="2400" dirty="0" smtClean="0">
                <a:latin typeface="Arial" panose="020B0604020202020204" pitchFamily="34" charset="0"/>
              </a:rPr>
              <a:t>Well there's nothing do but travel </a:t>
            </a:r>
            <a:br>
              <a:rPr lang="en-US" altLang="en-US" sz="2400" dirty="0" smtClean="0">
                <a:latin typeface="Arial" panose="020B0604020202020204" pitchFamily="34" charset="0"/>
              </a:rPr>
            </a:br>
            <a:r>
              <a:rPr lang="en-US" altLang="en-US" sz="2400" dirty="0" smtClean="0">
                <a:latin typeface="Arial" panose="020B0604020202020204" pitchFamily="34" charset="0"/>
              </a:rPr>
              <a:t>And we sure travel a lot </a:t>
            </a:r>
            <a:br>
              <a:rPr lang="en-US" altLang="en-US" sz="2400" dirty="0" smtClean="0">
                <a:latin typeface="Arial" panose="020B0604020202020204" pitchFamily="34" charset="0"/>
              </a:rPr>
            </a:br>
            <a:r>
              <a:rPr lang="en-US" altLang="en-US" sz="2400" dirty="0" err="1" smtClean="0">
                <a:latin typeface="Arial" panose="020B0604020202020204" pitchFamily="34" charset="0"/>
              </a:rPr>
              <a:t>'Cause</a:t>
            </a:r>
            <a:r>
              <a:rPr lang="en-US" altLang="en-US" sz="2400" dirty="0" smtClean="0">
                <a:latin typeface="Arial" panose="020B0604020202020204" pitchFamily="34" charset="0"/>
              </a:rPr>
              <a:t> it's hard to keep your feet from moving </a:t>
            </a:r>
            <a:br>
              <a:rPr lang="en-US" altLang="en-US" sz="2400" dirty="0" smtClean="0">
                <a:latin typeface="Arial" panose="020B0604020202020204" pitchFamily="34" charset="0"/>
              </a:rPr>
            </a:br>
            <a:r>
              <a:rPr lang="en-US" altLang="en-US" sz="2400" dirty="0" smtClean="0">
                <a:latin typeface="Arial" panose="020B0604020202020204" pitchFamily="34" charset="0"/>
              </a:rPr>
              <a:t>When the sand gets so hot </a:t>
            </a:r>
            <a:br>
              <a:rPr lang="en-US" altLang="en-US" sz="2400" dirty="0" smtClean="0">
                <a:latin typeface="Arial" panose="020B0604020202020204" pitchFamily="34" charset="0"/>
              </a:rPr>
            </a:br>
            <a:r>
              <a:rPr lang="en-US" altLang="en-US" sz="2400" dirty="0" smtClean="0">
                <a:latin typeface="Arial" panose="020B0604020202020204" pitchFamily="34" charset="0"/>
              </a:rPr>
              <a:t>And in the morning it's manna hot cakes </a:t>
            </a:r>
            <a:br>
              <a:rPr lang="en-US" altLang="en-US" sz="2400" dirty="0" smtClean="0">
                <a:latin typeface="Arial" panose="020B0604020202020204" pitchFamily="34" charset="0"/>
              </a:rPr>
            </a:br>
            <a:r>
              <a:rPr lang="en-US" altLang="en-US" sz="2400" dirty="0" smtClean="0">
                <a:latin typeface="Arial" panose="020B0604020202020204" pitchFamily="34" charset="0"/>
              </a:rPr>
              <a:t>We snack on manna all day </a:t>
            </a:r>
            <a:br>
              <a:rPr lang="en-US" altLang="en-US" sz="2400" dirty="0" smtClean="0">
                <a:latin typeface="Arial" panose="020B0604020202020204" pitchFamily="34" charset="0"/>
              </a:rPr>
            </a:br>
            <a:r>
              <a:rPr lang="en-US" altLang="en-US" sz="2400" dirty="0" smtClean="0">
                <a:latin typeface="Arial" panose="020B0604020202020204" pitchFamily="34" charset="0"/>
              </a:rPr>
              <a:t>And they sure had a winner last night for dinner </a:t>
            </a:r>
            <a:br>
              <a:rPr lang="en-US" altLang="en-US" sz="2400" dirty="0" smtClean="0">
                <a:latin typeface="Arial" panose="020B0604020202020204" pitchFamily="34" charset="0"/>
              </a:rPr>
            </a:br>
            <a:r>
              <a:rPr lang="en-US" altLang="en-US" sz="2400" dirty="0" smtClean="0">
                <a:latin typeface="Arial" panose="020B0604020202020204" pitchFamily="34" charset="0"/>
              </a:rPr>
              <a:t>Flaming manna soufflé</a:t>
            </a:r>
          </a:p>
          <a:p>
            <a:endParaRPr lang="en-US" altLang="en-US" sz="2400" dirty="0" smtClean="0">
              <a:latin typeface="Arial" panose="020B0604020202020204" pitchFamily="34" charset="0"/>
            </a:endParaRPr>
          </a:p>
          <a:p>
            <a:r>
              <a:rPr lang="en-US" altLang="en-US" sz="2400" dirty="0" smtClean="0">
                <a:latin typeface="Arial" panose="020B0604020202020204" pitchFamily="34" charset="0"/>
              </a:rPr>
              <a:t>Well </a:t>
            </a:r>
            <a:r>
              <a:rPr lang="en-US" altLang="en-US" sz="2400" dirty="0">
                <a:latin typeface="Arial" panose="020B0604020202020204" pitchFamily="34" charset="0"/>
              </a:rPr>
              <a:t>we once complained for something new to munch </a:t>
            </a:r>
            <a:br>
              <a:rPr lang="en-US" altLang="en-US" sz="2400" dirty="0">
                <a:latin typeface="Arial" panose="020B0604020202020204" pitchFamily="34" charset="0"/>
              </a:rPr>
            </a:br>
            <a:r>
              <a:rPr lang="en-US" altLang="en-US" sz="2400" dirty="0">
                <a:latin typeface="Arial" panose="020B0604020202020204" pitchFamily="34" charset="0"/>
              </a:rPr>
              <a:t>The ground opened up and had some of us for lunch </a:t>
            </a:r>
            <a:br>
              <a:rPr lang="en-US" altLang="en-US" sz="2400" dirty="0">
                <a:latin typeface="Arial" panose="020B0604020202020204" pitchFamily="34" charset="0"/>
              </a:rPr>
            </a:br>
            <a:r>
              <a:rPr lang="en-US" altLang="en-US" sz="2400" dirty="0">
                <a:latin typeface="Arial" panose="020B0604020202020204" pitchFamily="34" charset="0"/>
              </a:rPr>
              <a:t>Ooh, such fire and smoke </a:t>
            </a:r>
            <a:r>
              <a:rPr lang="en-US" altLang="en-US" sz="2400" dirty="0">
                <a:solidFill>
                  <a:srgbClr val="FF0000"/>
                </a:solidFill>
                <a:latin typeface="Arial" panose="020B0604020202020204" pitchFamily="34" charset="0"/>
              </a:rPr>
              <a:t> </a:t>
            </a:r>
            <a:r>
              <a:rPr lang="en-US" altLang="en-US" sz="1600" dirty="0">
                <a:solidFill>
                  <a:srgbClr val="FF0000"/>
                </a:solidFill>
                <a:latin typeface="Arial" panose="020B0604020202020204" pitchFamily="34" charset="0"/>
              </a:rPr>
              <a:t>(</a:t>
            </a:r>
            <a:r>
              <a:rPr lang="en-US" altLang="en-US" sz="1600" dirty="0" err="1">
                <a:solidFill>
                  <a:srgbClr val="FF0000"/>
                </a:solidFill>
                <a:latin typeface="Arial" panose="020B0604020202020204" pitchFamily="34" charset="0"/>
              </a:rPr>
              <a:t>Korah’s</a:t>
            </a:r>
            <a:r>
              <a:rPr lang="en-US" altLang="en-US" sz="1600" dirty="0">
                <a:solidFill>
                  <a:srgbClr val="FF0000"/>
                </a:solidFill>
                <a:latin typeface="Arial" panose="020B0604020202020204" pitchFamily="34" charset="0"/>
              </a:rPr>
              <a:t> rebellion Numbers </a:t>
            </a:r>
            <a:r>
              <a:rPr lang="en-US" altLang="en-US" sz="1600" dirty="0" smtClean="0">
                <a:solidFill>
                  <a:srgbClr val="FF0000"/>
                </a:solidFill>
                <a:latin typeface="Arial" panose="020B0604020202020204" pitchFamily="34" charset="0"/>
              </a:rPr>
              <a:t>16)</a:t>
            </a:r>
            <a:endParaRPr lang="en-US" altLang="en-US" sz="2400" dirty="0" smtClean="0">
              <a:solidFill>
                <a:srgbClr val="FF0000"/>
              </a:solidFill>
              <a:latin typeface="Arial" panose="020B0604020202020204" pitchFamily="34" charset="0"/>
            </a:endParaRPr>
          </a:p>
          <a:p>
            <a:r>
              <a:rPr lang="en-US" altLang="en-US" sz="2400" dirty="0" smtClean="0">
                <a:latin typeface="Arial" panose="020B0604020202020204" pitchFamily="34" charset="0"/>
              </a:rPr>
              <a:t>Can't </a:t>
            </a:r>
            <a:r>
              <a:rPr lang="en-US" altLang="en-US" sz="2400" dirty="0">
                <a:latin typeface="Arial" panose="020B0604020202020204" pitchFamily="34" charset="0"/>
              </a:rPr>
              <a:t>God even take a joke? Huh? </a:t>
            </a:r>
            <a:r>
              <a:rPr lang="en-US" altLang="en-US" sz="2400" dirty="0" smtClean="0">
                <a:latin typeface="Arial" panose="020B0604020202020204" pitchFamily="34" charset="0"/>
              </a:rPr>
              <a:t>NO!</a:t>
            </a:r>
            <a:endParaRPr lang="en-US" sz="2400" dirty="0"/>
          </a:p>
        </p:txBody>
      </p:sp>
    </p:spTree>
    <p:extLst>
      <p:ext uri="{BB962C8B-B14F-4D97-AF65-F5344CB8AC3E}">
        <p14:creationId xmlns:p14="http://schemas.microsoft.com/office/powerpoint/2010/main" val="288970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77200" cy="5257800"/>
          </a:xfrm>
        </p:spPr>
        <p:txBody>
          <a:bodyPr/>
          <a:lstStyle/>
          <a:p>
            <a:r>
              <a:rPr lang="en-US" altLang="en-US" sz="2200" dirty="0">
                <a:latin typeface="Arial" panose="020B0604020202020204" pitchFamily="34" charset="0"/>
              </a:rPr>
              <a:t>So you </a:t>
            </a:r>
            <a:r>
              <a:rPr lang="en-US" altLang="en-US" sz="2200" dirty="0" err="1">
                <a:latin typeface="Arial" panose="020B0604020202020204" pitchFamily="34" charset="0"/>
              </a:rPr>
              <a:t>wanna</a:t>
            </a:r>
            <a:r>
              <a:rPr lang="en-US" altLang="en-US" sz="2200" dirty="0">
                <a:latin typeface="Arial" panose="020B0604020202020204" pitchFamily="34" charset="0"/>
              </a:rPr>
              <a:t> to back to Egypt </a:t>
            </a:r>
            <a:br>
              <a:rPr lang="en-US" altLang="en-US" sz="2200" dirty="0">
                <a:latin typeface="Arial" panose="020B0604020202020204" pitchFamily="34" charset="0"/>
              </a:rPr>
            </a:br>
            <a:r>
              <a:rPr lang="en-US" altLang="en-US" sz="2200" dirty="0">
                <a:latin typeface="Arial" panose="020B0604020202020204" pitchFamily="34" charset="0"/>
              </a:rPr>
              <a:t>Where your friends wait for you </a:t>
            </a:r>
            <a:br>
              <a:rPr lang="en-US" altLang="en-US" sz="2200" dirty="0">
                <a:latin typeface="Arial" panose="020B0604020202020204" pitchFamily="34" charset="0"/>
              </a:rPr>
            </a:br>
            <a:r>
              <a:rPr lang="en-US" altLang="en-US" sz="2200" dirty="0" err="1">
                <a:latin typeface="Arial" panose="020B0604020202020204" pitchFamily="34" charset="0"/>
              </a:rPr>
              <a:t>You</a:t>
            </a:r>
            <a:r>
              <a:rPr lang="en-US" altLang="en-US" sz="2200" dirty="0">
                <a:latin typeface="Arial" panose="020B0604020202020204" pitchFamily="34" charset="0"/>
              </a:rPr>
              <a:t> can throw a big party and tell the whole gang </a:t>
            </a:r>
            <a:br>
              <a:rPr lang="en-US" altLang="en-US" sz="2200" dirty="0">
                <a:latin typeface="Arial" panose="020B0604020202020204" pitchFamily="34" charset="0"/>
              </a:rPr>
            </a:br>
            <a:r>
              <a:rPr lang="en-US" altLang="en-US" sz="2200" dirty="0">
                <a:latin typeface="Arial" panose="020B0604020202020204" pitchFamily="34" charset="0"/>
              </a:rPr>
              <a:t>That what they said was all true </a:t>
            </a:r>
            <a:br>
              <a:rPr lang="en-US" altLang="en-US" sz="2200" dirty="0">
                <a:latin typeface="Arial" panose="020B0604020202020204" pitchFamily="34" charset="0"/>
              </a:rPr>
            </a:br>
            <a:r>
              <a:rPr lang="en-US" altLang="en-US" sz="2200" dirty="0">
                <a:latin typeface="Arial" panose="020B0604020202020204" pitchFamily="34" charset="0"/>
              </a:rPr>
              <a:t>And this Moses acts like a big shot </a:t>
            </a:r>
            <a:br>
              <a:rPr lang="en-US" altLang="en-US" sz="2200" dirty="0">
                <a:latin typeface="Arial" panose="020B0604020202020204" pitchFamily="34" charset="0"/>
              </a:rPr>
            </a:br>
            <a:r>
              <a:rPr lang="en-US" altLang="en-US" sz="2200" dirty="0">
                <a:latin typeface="Arial" panose="020B0604020202020204" pitchFamily="34" charset="0"/>
              </a:rPr>
              <a:t>Who does he think he is? </a:t>
            </a:r>
            <a:br>
              <a:rPr lang="en-US" altLang="en-US" sz="2200" dirty="0">
                <a:latin typeface="Arial" panose="020B0604020202020204" pitchFamily="34" charset="0"/>
              </a:rPr>
            </a:br>
            <a:r>
              <a:rPr lang="en-US" altLang="en-US" sz="2200" dirty="0">
                <a:latin typeface="Arial" panose="020B0604020202020204" pitchFamily="34" charset="0"/>
              </a:rPr>
              <a:t>Well it's true that God works lots of miracles </a:t>
            </a:r>
            <a:br>
              <a:rPr lang="en-US" altLang="en-US" sz="2200" dirty="0">
                <a:latin typeface="Arial" panose="020B0604020202020204" pitchFamily="34" charset="0"/>
              </a:rPr>
            </a:br>
            <a:r>
              <a:rPr lang="en-US" altLang="en-US" sz="2200" dirty="0">
                <a:latin typeface="Arial" panose="020B0604020202020204" pitchFamily="34" charset="0"/>
              </a:rPr>
              <a:t>But Moses thinks they're all his </a:t>
            </a:r>
            <a:endParaRPr lang="en-US" altLang="en-US" sz="2200" dirty="0" smtClean="0">
              <a:latin typeface="Arial" panose="020B0604020202020204" pitchFamily="34" charset="0"/>
            </a:endParaRPr>
          </a:p>
          <a:p>
            <a:endParaRPr lang="en-US" altLang="en-US" sz="2200" dirty="0">
              <a:latin typeface="Arial" panose="020B0604020202020204" pitchFamily="34" charset="0"/>
            </a:endParaRPr>
          </a:p>
          <a:p>
            <a:r>
              <a:rPr lang="en-US" altLang="en-US" sz="2200" dirty="0" smtClean="0">
                <a:latin typeface="Arial" panose="020B0604020202020204" pitchFamily="34" charset="0"/>
              </a:rPr>
              <a:t>Oh </a:t>
            </a:r>
            <a:r>
              <a:rPr lang="en-US" altLang="en-US" sz="2200" dirty="0">
                <a:latin typeface="Arial" panose="020B0604020202020204" pitchFamily="34" charset="0"/>
              </a:rPr>
              <a:t>we're having so much trouble even now </a:t>
            </a:r>
            <a:br>
              <a:rPr lang="en-US" altLang="en-US" sz="2200" dirty="0">
                <a:latin typeface="Arial" panose="020B0604020202020204" pitchFamily="34" charset="0"/>
              </a:rPr>
            </a:br>
            <a:r>
              <a:rPr lang="en-US" altLang="en-US" sz="2200" dirty="0">
                <a:latin typeface="Arial" panose="020B0604020202020204" pitchFamily="34" charset="0"/>
              </a:rPr>
              <a:t>Why'd he get so mad about that c-c-c-cow (that golden calf) </a:t>
            </a:r>
            <a:br>
              <a:rPr lang="en-US" altLang="en-US" sz="2200" dirty="0">
                <a:latin typeface="Arial" panose="020B0604020202020204" pitchFamily="34" charset="0"/>
              </a:rPr>
            </a:br>
            <a:r>
              <a:rPr lang="en-US" altLang="en-US" sz="2200" dirty="0">
                <a:latin typeface="Arial" panose="020B0604020202020204" pitchFamily="34" charset="0"/>
              </a:rPr>
              <a:t>Moses seems rather idle </a:t>
            </a:r>
            <a:br>
              <a:rPr lang="en-US" altLang="en-US" sz="2200" dirty="0">
                <a:latin typeface="Arial" panose="020B0604020202020204" pitchFamily="34" charset="0"/>
              </a:rPr>
            </a:br>
            <a:r>
              <a:rPr lang="en-US" altLang="en-US" sz="2200" dirty="0">
                <a:latin typeface="Arial" panose="020B0604020202020204" pitchFamily="34" charset="0"/>
              </a:rPr>
              <a:t>He just sits around, he just sits around and writes the Bible!</a:t>
            </a:r>
            <a:endParaRPr lang="en-US" sz="2200" dirty="0"/>
          </a:p>
        </p:txBody>
      </p:sp>
    </p:spTree>
    <p:extLst>
      <p:ext uri="{BB962C8B-B14F-4D97-AF65-F5344CB8AC3E}">
        <p14:creationId xmlns:p14="http://schemas.microsoft.com/office/powerpoint/2010/main" val="158528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772400" cy="4572000"/>
          </a:xfrm>
        </p:spPr>
        <p:txBody>
          <a:bodyPr/>
          <a:lstStyle/>
          <a:p>
            <a:r>
              <a:rPr lang="en-US" altLang="en-US" sz="2400" dirty="0">
                <a:latin typeface="Arial" panose="020B0604020202020204" pitchFamily="34" charset="0"/>
              </a:rPr>
              <a:t>Oh, Moses, put down your pen! </a:t>
            </a:r>
            <a:br>
              <a:rPr lang="en-US" altLang="en-US" sz="2400" dirty="0">
                <a:latin typeface="Arial" panose="020B0604020202020204" pitchFamily="34" charset="0"/>
              </a:rPr>
            </a:br>
            <a:r>
              <a:rPr lang="en-US" altLang="en-US" sz="2400" dirty="0">
                <a:latin typeface="Arial" panose="020B0604020202020204" pitchFamily="34" charset="0"/>
              </a:rPr>
              <a:t>What? Oh no, manna again? </a:t>
            </a:r>
            <a:endParaRPr lang="en-US" altLang="en-US" sz="2400" dirty="0" smtClean="0">
              <a:latin typeface="Arial" panose="020B0604020202020204" pitchFamily="34" charset="0"/>
            </a:endParaRPr>
          </a:p>
          <a:p>
            <a:endParaRPr lang="en-US" altLang="en-US" sz="2400" dirty="0">
              <a:latin typeface="Arial" panose="020B0604020202020204" pitchFamily="34" charset="0"/>
            </a:endParaRPr>
          </a:p>
          <a:p>
            <a:r>
              <a:rPr lang="en-US" altLang="en-US" sz="2400" dirty="0" smtClean="0">
                <a:latin typeface="Arial" panose="020B0604020202020204" pitchFamily="34" charset="0"/>
              </a:rPr>
              <a:t>Oh</a:t>
            </a:r>
            <a:r>
              <a:rPr lang="en-US" altLang="en-US" sz="2400" dirty="0">
                <a:latin typeface="Arial" panose="020B0604020202020204" pitchFamily="34" charset="0"/>
              </a:rPr>
              <a:t>, manna waffles.... </a:t>
            </a:r>
            <a:br>
              <a:rPr lang="en-US" altLang="en-US" sz="2400" dirty="0">
                <a:latin typeface="Arial" panose="020B0604020202020204" pitchFamily="34" charset="0"/>
              </a:rPr>
            </a:br>
            <a:r>
              <a:rPr lang="en-US" altLang="en-US" sz="2400" dirty="0">
                <a:latin typeface="Arial" panose="020B0604020202020204" pitchFamily="34" charset="0"/>
              </a:rPr>
              <a:t>Manna burgers </a:t>
            </a:r>
            <a:br>
              <a:rPr lang="en-US" altLang="en-US" sz="2400" dirty="0">
                <a:latin typeface="Arial" panose="020B0604020202020204" pitchFamily="34" charset="0"/>
              </a:rPr>
            </a:br>
            <a:r>
              <a:rPr lang="en-US" altLang="en-US" sz="2400" dirty="0">
                <a:latin typeface="Arial" panose="020B0604020202020204" pitchFamily="34" charset="0"/>
              </a:rPr>
              <a:t>Manna bagels </a:t>
            </a:r>
            <a:br>
              <a:rPr lang="en-US" altLang="en-US" sz="2400" dirty="0">
                <a:latin typeface="Arial" panose="020B0604020202020204" pitchFamily="34" charset="0"/>
              </a:rPr>
            </a:br>
            <a:r>
              <a:rPr lang="en-US" altLang="en-US" sz="2400" dirty="0">
                <a:latin typeface="Arial" panose="020B0604020202020204" pitchFamily="34" charset="0"/>
              </a:rPr>
              <a:t>Fillet of manna </a:t>
            </a:r>
            <a:br>
              <a:rPr lang="en-US" altLang="en-US" sz="2400" dirty="0">
                <a:latin typeface="Arial" panose="020B0604020202020204" pitchFamily="34" charset="0"/>
              </a:rPr>
            </a:br>
            <a:r>
              <a:rPr lang="en-US" altLang="en-US" sz="2400" dirty="0" err="1">
                <a:latin typeface="Arial" panose="020B0604020202020204" pitchFamily="34" charset="0"/>
              </a:rPr>
              <a:t>Manna</a:t>
            </a:r>
            <a:r>
              <a:rPr lang="en-US" altLang="en-US" sz="2400" dirty="0">
                <a:latin typeface="Arial" panose="020B0604020202020204" pitchFamily="34" charset="0"/>
              </a:rPr>
              <a:t> patty </a:t>
            </a:r>
            <a:br>
              <a:rPr lang="en-US" altLang="en-US" sz="2400" dirty="0">
                <a:latin typeface="Arial" panose="020B0604020202020204" pitchFamily="34" charset="0"/>
              </a:rPr>
            </a:br>
            <a:r>
              <a:rPr lang="en-US" altLang="en-US" sz="2400" dirty="0" err="1">
                <a:latin typeface="Arial" panose="020B0604020202020204" pitchFamily="34" charset="0"/>
              </a:rPr>
              <a:t>BaManna</a:t>
            </a:r>
            <a:r>
              <a:rPr lang="en-US" altLang="en-US" sz="2400" dirty="0">
                <a:latin typeface="Arial" panose="020B0604020202020204" pitchFamily="34" charset="0"/>
              </a:rPr>
              <a:t> bread! </a:t>
            </a:r>
          </a:p>
          <a:p>
            <a:endParaRPr lang="en-US" dirty="0"/>
          </a:p>
        </p:txBody>
      </p:sp>
      <p:sp>
        <p:nvSpPr>
          <p:cNvPr id="4" name="TextBox 3"/>
          <p:cNvSpPr txBox="1"/>
          <p:nvPr/>
        </p:nvSpPr>
        <p:spPr>
          <a:xfrm>
            <a:off x="3048000" y="5486400"/>
            <a:ext cx="5867400" cy="646331"/>
          </a:xfrm>
          <a:prstGeom prst="rect">
            <a:avLst/>
          </a:prstGeom>
          <a:noFill/>
        </p:spPr>
        <p:txBody>
          <a:bodyPr wrap="square" rtlCol="0">
            <a:spAutoFit/>
          </a:bodyPr>
          <a:lstStyle/>
          <a:p>
            <a:r>
              <a:rPr lang="en-US" altLang="zh-CN" b="1" dirty="0">
                <a:latin typeface="Arial" panose="020B0604020202020204" pitchFamily="34" charset="0"/>
                <a:hlinkClick r:id="rId2"/>
              </a:rPr>
              <a:t>http://www.youtube.com/watch?v=MD9W61KZYxk</a:t>
            </a:r>
            <a:r>
              <a:rPr lang="en-US" altLang="zh-CN" b="1" dirty="0">
                <a:latin typeface="Arial" panose="020B0604020202020204" pitchFamily="34" charset="0"/>
              </a:rPr>
              <a:t> </a:t>
            </a:r>
            <a:endParaRPr lang="en-US" altLang="en-US" b="1" dirty="0">
              <a:latin typeface="Arial" panose="020B0604020202020204" pitchFamily="34" charset="0"/>
            </a:endParaRPr>
          </a:p>
          <a:p>
            <a:endParaRPr lang="en-US" dirty="0"/>
          </a:p>
        </p:txBody>
      </p:sp>
    </p:spTree>
    <p:extLst>
      <p:ext uri="{BB962C8B-B14F-4D97-AF65-F5344CB8AC3E}">
        <p14:creationId xmlns:p14="http://schemas.microsoft.com/office/powerpoint/2010/main" val="2718290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4" descr="http://fliiby.com/images/_original/anp74pk22u.jpg"/>
          <p:cNvPicPr>
            <a:picLocks noChangeAspect="1" noChangeArrowheads="1"/>
          </p:cNvPicPr>
          <p:nvPr/>
        </p:nvPicPr>
        <p:blipFill>
          <a:blip r:embed="rId3" cstate="print"/>
          <a:srcRect/>
          <a:stretch>
            <a:fillRect/>
          </a:stretch>
        </p:blipFill>
        <p:spPr bwMode="auto">
          <a:xfrm>
            <a:off x="889000" y="5410200"/>
            <a:ext cx="1930400" cy="1447800"/>
          </a:xfrm>
          <a:prstGeom prst="rect">
            <a:avLst/>
          </a:prstGeom>
          <a:noFill/>
          <a:ln w="9525">
            <a:noFill/>
            <a:miter lim="800000"/>
            <a:headEnd/>
            <a:tailEnd/>
          </a:ln>
        </p:spPr>
      </p:pic>
      <p:sp>
        <p:nvSpPr>
          <p:cNvPr id="2" name="Title 1"/>
          <p:cNvSpPr>
            <a:spLocks noGrp="1"/>
          </p:cNvSpPr>
          <p:nvPr>
            <p:ph type="title"/>
          </p:nvPr>
        </p:nvSpPr>
        <p:spPr>
          <a:xfrm>
            <a:off x="381000" y="381000"/>
            <a:ext cx="8183563" cy="854075"/>
          </a:xfrm>
        </p:spPr>
        <p:txBody>
          <a:bodyPr/>
          <a:lstStyle/>
          <a:p>
            <a:pPr algn="ctr">
              <a:defRPr/>
            </a:pPr>
            <a:r>
              <a:rPr lang="en-US" dirty="0" smtClean="0">
                <a:solidFill>
                  <a:srgbClr val="C00000"/>
                </a:solidFill>
              </a:rPr>
              <a:t>Hero Quest Pattern</a:t>
            </a:r>
            <a:endParaRPr lang="en-US" dirty="0">
              <a:solidFill>
                <a:srgbClr val="C00000"/>
              </a:solidFill>
            </a:endParaRPr>
          </a:p>
        </p:txBody>
      </p:sp>
      <p:sp>
        <p:nvSpPr>
          <p:cNvPr id="3" name="Content Placeholder 2"/>
          <p:cNvSpPr>
            <a:spLocks noGrp="1"/>
          </p:cNvSpPr>
          <p:nvPr>
            <p:ph idx="1"/>
          </p:nvPr>
        </p:nvSpPr>
        <p:spPr>
          <a:xfrm>
            <a:off x="457200" y="1295400"/>
            <a:ext cx="8183563" cy="4645025"/>
          </a:xfrm>
        </p:spPr>
        <p:txBody>
          <a:bodyPr/>
          <a:lstStyle/>
          <a:p>
            <a:pPr marL="228600" indent="-228600">
              <a:spcBef>
                <a:spcPct val="0"/>
              </a:spcBef>
              <a:buClrTx/>
              <a:buSzTx/>
              <a:buFont typeface="Wingdings 2" pitchFamily="18" charset="2"/>
              <a:buNone/>
            </a:pPr>
            <a:r>
              <a:rPr lang="en-US" sz="2000" b="1" dirty="0" smtClean="0">
                <a:solidFill>
                  <a:schemeClr val="accent1"/>
                </a:solidFill>
                <a:ea typeface="PMingLiU" pitchFamily="18" charset="-120"/>
                <a:cs typeface="Arial" charset="0"/>
              </a:rPr>
              <a:t>Joseph Campbell, </a:t>
            </a:r>
            <a:r>
              <a:rPr lang="en-US" sz="2000" b="1" i="1" dirty="0" smtClean="0">
                <a:solidFill>
                  <a:schemeClr val="accent1"/>
                </a:solidFill>
                <a:ea typeface="PMingLiU" pitchFamily="18" charset="-120"/>
                <a:cs typeface="Arial" charset="0"/>
              </a:rPr>
              <a:t>Hero with a Thousand Faces</a:t>
            </a:r>
          </a:p>
          <a:p>
            <a:pPr marL="228600" indent="-228600">
              <a:spcBef>
                <a:spcPct val="0"/>
              </a:spcBef>
              <a:buClrTx/>
              <a:buSzTx/>
              <a:buFont typeface="Wingdings 2" pitchFamily="18" charset="2"/>
              <a:buNone/>
            </a:pPr>
            <a:r>
              <a:rPr lang="en-US" sz="2000" b="1" dirty="0" smtClean="0">
                <a:solidFill>
                  <a:schemeClr val="accent1"/>
                </a:solidFill>
                <a:ea typeface="PMingLiU" pitchFamily="18" charset="-120"/>
                <a:cs typeface="Arial" charset="0"/>
              </a:rPr>
              <a:t>The </a:t>
            </a:r>
            <a:r>
              <a:rPr lang="en-US" sz="2000" b="1" dirty="0" err="1" smtClean="0">
                <a:solidFill>
                  <a:schemeClr val="accent1"/>
                </a:solidFill>
                <a:ea typeface="PMingLiU" pitchFamily="18" charset="-120"/>
                <a:cs typeface="Arial" charset="0"/>
              </a:rPr>
              <a:t>Monomyth</a:t>
            </a:r>
            <a:endParaRPr lang="en-US" sz="2000" b="1" dirty="0" smtClean="0">
              <a:solidFill>
                <a:schemeClr val="accent1"/>
              </a:solidFill>
              <a:ea typeface="PMingLiU" pitchFamily="18" charset="-120"/>
              <a:cs typeface="Arial" charset="0"/>
            </a:endParaRPr>
          </a:p>
          <a:p>
            <a:pPr marL="228600" indent="-228600">
              <a:spcBef>
                <a:spcPct val="0"/>
              </a:spcBef>
              <a:buClrTx/>
              <a:buSzTx/>
              <a:buFont typeface="Wingdings 2" pitchFamily="18" charset="2"/>
              <a:buNone/>
            </a:pPr>
            <a:endParaRPr lang="en-US" sz="2000" b="1" dirty="0" smtClean="0">
              <a:ea typeface="PMingLiU" pitchFamily="18" charset="-120"/>
              <a:cs typeface="Arial" charset="0"/>
            </a:endParaRPr>
          </a:p>
          <a:p>
            <a:pPr marL="228600" indent="-228600">
              <a:spcBef>
                <a:spcPct val="0"/>
              </a:spcBef>
              <a:buClrTx/>
              <a:buSzTx/>
              <a:buFontTx/>
              <a:buChar char="•"/>
            </a:pPr>
            <a:r>
              <a:rPr lang="en-US" sz="2000" dirty="0" smtClean="0">
                <a:ea typeface="PMingLiU" pitchFamily="18" charset="-120"/>
                <a:cs typeface="Arial" charset="0"/>
              </a:rPr>
              <a:t>Special birth (Danger, orphan, royalty, thought dead) </a:t>
            </a:r>
          </a:p>
          <a:p>
            <a:pPr marL="228600" indent="-228600">
              <a:spcBef>
                <a:spcPct val="0"/>
              </a:spcBef>
              <a:buClrTx/>
              <a:buSzTx/>
              <a:buFontTx/>
              <a:buChar char="•"/>
            </a:pPr>
            <a:r>
              <a:rPr lang="en-US" sz="2000" dirty="0" smtClean="0">
                <a:ea typeface="PMingLiU" pitchFamily="18" charset="-120"/>
                <a:cs typeface="Arial" charset="0"/>
              </a:rPr>
              <a:t>leaves home and lives with others </a:t>
            </a:r>
          </a:p>
          <a:p>
            <a:pPr marL="228600" indent="-228600">
              <a:spcBef>
                <a:spcPct val="0"/>
              </a:spcBef>
              <a:buClrTx/>
              <a:buSzTx/>
              <a:buFontTx/>
              <a:buChar char="•"/>
            </a:pPr>
            <a:r>
              <a:rPr lang="en-US" sz="2000" dirty="0" smtClean="0">
                <a:ea typeface="PMingLiU" pitchFamily="18" charset="-120"/>
                <a:cs typeface="Arial" charset="0"/>
              </a:rPr>
              <a:t>A traumatic event leads to adventure. A herald calls hero </a:t>
            </a:r>
          </a:p>
          <a:p>
            <a:pPr marL="228600" indent="-228600">
              <a:spcBef>
                <a:spcPct val="0"/>
              </a:spcBef>
              <a:buClrTx/>
              <a:buSzTx/>
              <a:buFont typeface="Wingdings 2" pitchFamily="18" charset="2"/>
              <a:buNone/>
            </a:pPr>
            <a:r>
              <a:rPr lang="en-US" sz="2000" dirty="0" smtClean="0">
                <a:ea typeface="PMingLiU" pitchFamily="18" charset="-120"/>
                <a:cs typeface="Arial" charset="0"/>
              </a:rPr>
              <a:t>	to adventure. </a:t>
            </a:r>
          </a:p>
          <a:p>
            <a:pPr marL="228600" indent="-228600">
              <a:spcBef>
                <a:spcPct val="0"/>
              </a:spcBef>
              <a:buClrTx/>
              <a:buSzTx/>
              <a:buFontTx/>
              <a:buChar char="•"/>
            </a:pPr>
            <a:r>
              <a:rPr lang="en-US" sz="2000" dirty="0" smtClean="0">
                <a:ea typeface="PMingLiU" pitchFamily="18" charset="-120"/>
                <a:cs typeface="Arial" charset="0"/>
              </a:rPr>
              <a:t>The hero has a unique weapon. It only works for him</a:t>
            </a:r>
          </a:p>
          <a:p>
            <a:pPr marL="228600" indent="-228600">
              <a:spcBef>
                <a:spcPct val="0"/>
              </a:spcBef>
              <a:buClrTx/>
              <a:buSzTx/>
              <a:buFontTx/>
              <a:buChar char="•"/>
            </a:pPr>
            <a:r>
              <a:rPr lang="en-US" sz="2000" dirty="0" smtClean="0">
                <a:ea typeface="PMingLiU" pitchFamily="18" charset="-120"/>
                <a:cs typeface="Arial" charset="0"/>
              </a:rPr>
              <a:t>helped  by supernatural forces </a:t>
            </a:r>
          </a:p>
          <a:p>
            <a:pPr marL="228600" indent="-228600">
              <a:spcBef>
                <a:spcPct val="0"/>
              </a:spcBef>
              <a:buClrTx/>
              <a:buSzTx/>
              <a:buFontTx/>
              <a:buChar char="•"/>
            </a:pPr>
            <a:r>
              <a:rPr lang="en-US" sz="2000" dirty="0" smtClean="0">
                <a:ea typeface="PMingLiU" pitchFamily="18" charset="-120"/>
                <a:cs typeface="Arial" charset="0"/>
              </a:rPr>
              <a:t>Faces many trials. Proves self again and again. Faces self. </a:t>
            </a:r>
          </a:p>
          <a:p>
            <a:pPr marL="228600" indent="-228600">
              <a:spcBef>
                <a:spcPct val="0"/>
              </a:spcBef>
              <a:buClrTx/>
              <a:buSzTx/>
              <a:buFontTx/>
              <a:buChar char="•"/>
            </a:pPr>
            <a:r>
              <a:rPr lang="en-US" sz="2000" dirty="0" smtClean="0">
                <a:ea typeface="PMingLiU" pitchFamily="18" charset="-120"/>
                <a:cs typeface="Arial" charset="0"/>
              </a:rPr>
              <a:t>The Journey into hell, </a:t>
            </a:r>
            <a:r>
              <a:rPr lang="en-US" sz="2000" dirty="0" err="1" smtClean="0">
                <a:ea typeface="PMingLiU" pitchFamily="18" charset="-120"/>
                <a:cs typeface="Arial" charset="0"/>
              </a:rPr>
              <a:t>Unhealable</a:t>
            </a:r>
            <a:r>
              <a:rPr lang="en-US" sz="2000" dirty="0" smtClean="0">
                <a:ea typeface="PMingLiU" pitchFamily="18" charset="-120"/>
                <a:cs typeface="Arial" charset="0"/>
              </a:rPr>
              <a:t> Wound, scar, </a:t>
            </a:r>
          </a:p>
          <a:p>
            <a:pPr marL="228600" indent="-228600">
              <a:spcBef>
                <a:spcPct val="0"/>
              </a:spcBef>
              <a:buClrTx/>
              <a:buSzTx/>
              <a:buFontTx/>
              <a:buChar char="•"/>
            </a:pPr>
            <a:r>
              <a:rPr lang="en-US" sz="2000" dirty="0" smtClean="0">
                <a:ea typeface="PMingLiU" pitchFamily="18" charset="-120"/>
                <a:cs typeface="Arial" charset="0"/>
              </a:rPr>
              <a:t>Atones for sins of the father</a:t>
            </a:r>
          </a:p>
          <a:p>
            <a:pPr marL="228600" indent="-228600">
              <a:spcBef>
                <a:spcPct val="0"/>
              </a:spcBef>
              <a:buClrTx/>
              <a:buSzTx/>
              <a:buFontTx/>
              <a:buChar char="•"/>
            </a:pPr>
            <a:r>
              <a:rPr lang="en-US" sz="2000" dirty="0" smtClean="0">
                <a:ea typeface="PMingLiU" pitchFamily="18" charset="-120"/>
                <a:cs typeface="Arial" charset="0"/>
              </a:rPr>
              <a:t>When the hero dies, he is rewarded spiritually</a:t>
            </a:r>
          </a:p>
          <a:p>
            <a:pPr marL="228600" indent="-228600"/>
            <a:endParaRPr lang="en-US" dirty="0" smtClean="0">
              <a:ea typeface="PMingLiU" pitchFamily="18" charset="-120"/>
              <a:cs typeface="Arial" charset="0"/>
            </a:endParaRPr>
          </a:p>
        </p:txBody>
      </p:sp>
      <p:pic>
        <p:nvPicPr>
          <p:cNvPr id="18436" name="Picture 2" descr="http://cinie.files.wordpress.com/2009/02/luke-skywalker.jpg"/>
          <p:cNvPicPr>
            <a:picLocks noChangeAspect="1" noChangeArrowheads="1"/>
          </p:cNvPicPr>
          <p:nvPr/>
        </p:nvPicPr>
        <p:blipFill>
          <a:blip r:embed="rId4" cstate="print"/>
          <a:srcRect l="9569" r="18661" b="9091"/>
          <a:stretch>
            <a:fillRect/>
          </a:stretch>
        </p:blipFill>
        <p:spPr bwMode="auto">
          <a:xfrm>
            <a:off x="0" y="5410200"/>
            <a:ext cx="1143000" cy="1447800"/>
          </a:xfrm>
          <a:prstGeom prst="rect">
            <a:avLst/>
          </a:prstGeom>
          <a:noFill/>
          <a:ln w="9525">
            <a:noFill/>
            <a:miter lim="800000"/>
            <a:headEnd/>
            <a:tailEnd/>
          </a:ln>
        </p:spPr>
      </p:pic>
      <p:pic>
        <p:nvPicPr>
          <p:cNvPr id="18438" name="Picture 6" descr="http://www.tatsbox.com/hero/arthur4.jpg"/>
          <p:cNvPicPr>
            <a:picLocks noChangeAspect="1" noChangeArrowheads="1"/>
          </p:cNvPicPr>
          <p:nvPr/>
        </p:nvPicPr>
        <p:blipFill>
          <a:blip r:embed="rId5" cstate="print"/>
          <a:srcRect/>
          <a:stretch>
            <a:fillRect/>
          </a:stretch>
        </p:blipFill>
        <p:spPr bwMode="auto">
          <a:xfrm>
            <a:off x="5326139" y="5410200"/>
            <a:ext cx="904875" cy="2190750"/>
          </a:xfrm>
          <a:prstGeom prst="rect">
            <a:avLst/>
          </a:prstGeom>
          <a:noFill/>
          <a:ln w="9525">
            <a:noFill/>
            <a:miter lim="800000"/>
            <a:headEnd/>
            <a:tailEnd/>
          </a:ln>
        </p:spPr>
      </p:pic>
      <p:pic>
        <p:nvPicPr>
          <p:cNvPr id="18439" name="Picture 8" descr="http://www.reellifewisdom.com/files/images/braveheart.bmp"/>
          <p:cNvPicPr>
            <a:picLocks noChangeAspect="1" noChangeArrowheads="1"/>
          </p:cNvPicPr>
          <p:nvPr/>
        </p:nvPicPr>
        <p:blipFill>
          <a:blip r:embed="rId6" cstate="print"/>
          <a:srcRect/>
          <a:stretch>
            <a:fillRect/>
          </a:stretch>
        </p:blipFill>
        <p:spPr bwMode="auto">
          <a:xfrm>
            <a:off x="2667000" y="5410200"/>
            <a:ext cx="1458811" cy="1828800"/>
          </a:xfrm>
          <a:prstGeom prst="rect">
            <a:avLst/>
          </a:prstGeom>
          <a:noFill/>
          <a:ln w="9525">
            <a:noFill/>
            <a:miter lim="800000"/>
            <a:headEnd/>
            <a:tailEnd/>
          </a:ln>
        </p:spPr>
      </p:pic>
      <p:pic>
        <p:nvPicPr>
          <p:cNvPr id="18440" name="Picture 10" descr="http://www.bible-topten.com/heroes12.jpg"/>
          <p:cNvPicPr>
            <a:picLocks noChangeAspect="1" noChangeArrowheads="1"/>
          </p:cNvPicPr>
          <p:nvPr/>
        </p:nvPicPr>
        <p:blipFill>
          <a:blip r:embed="rId7" cstate="print"/>
          <a:srcRect b="16550"/>
          <a:stretch>
            <a:fillRect/>
          </a:stretch>
        </p:blipFill>
        <p:spPr bwMode="auto">
          <a:xfrm>
            <a:off x="4114800" y="5410200"/>
            <a:ext cx="1266825" cy="1600200"/>
          </a:xfrm>
          <a:prstGeom prst="rect">
            <a:avLst/>
          </a:prstGeom>
          <a:noFill/>
          <a:ln w="9525">
            <a:noFill/>
            <a:miter lim="800000"/>
            <a:headEnd/>
            <a:tailEnd/>
          </a:ln>
        </p:spPr>
      </p:pic>
      <p:pic>
        <p:nvPicPr>
          <p:cNvPr id="18442" name="Picture 10" descr="http://t1.gstatic.com/images?q=tbn:ANd9GcTOPv8YZd9Ue4uWERsyZ2oJw-wJ6VtIOrFVv9amNgcI7TC84dj7Qg">
            <a:hlinkClick r:id="rId8"/>
          </p:cNvPr>
          <p:cNvPicPr>
            <a:picLocks noChangeAspect="1" noChangeArrowheads="1"/>
          </p:cNvPicPr>
          <p:nvPr/>
        </p:nvPicPr>
        <p:blipFill>
          <a:blip r:embed="rId9" cstate="print"/>
          <a:srcRect/>
          <a:stretch>
            <a:fillRect/>
          </a:stretch>
        </p:blipFill>
        <p:spPr bwMode="auto">
          <a:xfrm>
            <a:off x="6240540" y="5410201"/>
            <a:ext cx="1363738" cy="1676400"/>
          </a:xfrm>
          <a:prstGeom prst="rect">
            <a:avLst/>
          </a:prstGeom>
          <a:noFill/>
        </p:spPr>
      </p:pic>
      <p:pic>
        <p:nvPicPr>
          <p:cNvPr id="18444" name="Picture 12" descr="http://images2.fanpop.com/images/photos/7700000/LOTR-Frodo-Baggins-frodo-7766585-1024-768.jpg">
            <a:hlinkClick r:id="rId10"/>
          </p:cNvPr>
          <p:cNvPicPr>
            <a:picLocks noChangeAspect="1" noChangeArrowheads="1"/>
          </p:cNvPicPr>
          <p:nvPr/>
        </p:nvPicPr>
        <p:blipFill>
          <a:blip r:embed="rId11" cstate="print"/>
          <a:srcRect/>
          <a:stretch>
            <a:fillRect/>
          </a:stretch>
        </p:blipFill>
        <p:spPr bwMode="auto">
          <a:xfrm>
            <a:off x="7535938" y="5410200"/>
            <a:ext cx="1931178" cy="1447800"/>
          </a:xfrm>
          <a:prstGeom prst="rect">
            <a:avLst/>
          </a:prstGeom>
          <a:noFill/>
        </p:spPr>
      </p:pic>
    </p:spTree>
    <p:extLst>
      <p:ext uri="{BB962C8B-B14F-4D97-AF65-F5344CB8AC3E}">
        <p14:creationId xmlns:p14="http://schemas.microsoft.com/office/powerpoint/2010/main" val="226074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Grp="1" noChangeArrowheads="1"/>
          </p:cNvSpPr>
          <p:nvPr>
            <p:ph type="title"/>
          </p:nvPr>
        </p:nvSpPr>
        <p:spPr>
          <a:xfrm>
            <a:off x="457200" y="228600"/>
            <a:ext cx="8183563" cy="1050925"/>
          </a:xfrm>
        </p:spPr>
        <p:txBody>
          <a:bodyPr/>
          <a:lstStyle/>
          <a:p>
            <a:pPr algn="ctr" eaLnBrk="1" fontAlgn="auto" hangingPunct="1">
              <a:spcAft>
                <a:spcPts val="0"/>
              </a:spcAft>
              <a:defRPr/>
            </a:pPr>
            <a:r>
              <a:rPr lang="en-US" dirty="0" smtClean="0">
                <a:solidFill>
                  <a:schemeClr val="accent2"/>
                </a:solidFill>
              </a:rPr>
              <a:t>The Book of Exodus</a:t>
            </a:r>
            <a:endParaRPr lang="en-US" dirty="0">
              <a:solidFill>
                <a:schemeClr val="accent2"/>
              </a:solidFill>
            </a:endParaRPr>
          </a:p>
        </p:txBody>
      </p:sp>
      <p:sp>
        <p:nvSpPr>
          <p:cNvPr id="7" name="Content Placeholder 6"/>
          <p:cNvSpPr>
            <a:spLocks noGrp="1"/>
          </p:cNvSpPr>
          <p:nvPr>
            <p:ph sz="half" idx="1"/>
          </p:nvPr>
        </p:nvSpPr>
        <p:spPr>
          <a:xfrm>
            <a:off x="514352" y="1371600"/>
            <a:ext cx="8020048" cy="4419600"/>
          </a:xfrm>
        </p:spPr>
        <p:txBody>
          <a:bodyPr/>
          <a:lstStyle/>
          <a:p>
            <a:pPr>
              <a:buNone/>
            </a:pPr>
            <a:r>
              <a:rPr lang="en-US" dirty="0" smtClean="0"/>
              <a:t>Focused on two main narratives</a:t>
            </a:r>
          </a:p>
          <a:p>
            <a:r>
              <a:rPr lang="en-US" dirty="0" smtClean="0"/>
              <a:t>Ch 1-15: liberation of Israel from Egyptian bondage</a:t>
            </a:r>
          </a:p>
          <a:p>
            <a:r>
              <a:rPr lang="en-US" dirty="0" smtClean="0"/>
              <a:t>Ch 19-24: The revelation of the law at Mount Sinai</a:t>
            </a:r>
          </a:p>
          <a:p>
            <a:pPr lvl="1"/>
            <a:r>
              <a:rPr lang="en-US" dirty="0" smtClean="0">
                <a:solidFill>
                  <a:schemeClr val="accent2">
                    <a:lumMod val="50000"/>
                  </a:schemeClr>
                </a:solidFill>
              </a:rPr>
              <a:t>The second part depends on the first.</a:t>
            </a:r>
          </a:p>
          <a:p>
            <a:pPr lvl="1"/>
            <a:r>
              <a:rPr lang="en-US" dirty="0" smtClean="0">
                <a:solidFill>
                  <a:schemeClr val="accent2">
                    <a:lumMod val="50000"/>
                  </a:schemeClr>
                </a:solidFill>
              </a:rPr>
              <a:t>By </a:t>
            </a:r>
            <a:r>
              <a:rPr lang="en-US" u="sng" dirty="0" smtClean="0">
                <a:solidFill>
                  <a:schemeClr val="accent2">
                    <a:lumMod val="50000"/>
                  </a:schemeClr>
                </a:solidFill>
              </a:rPr>
              <a:t>redeeming</a:t>
            </a:r>
            <a:r>
              <a:rPr lang="en-US" dirty="0" smtClean="0">
                <a:solidFill>
                  <a:schemeClr val="accent2">
                    <a:lumMod val="50000"/>
                  </a:schemeClr>
                </a:solidFill>
              </a:rPr>
              <a:t> the Israelite slaves from Egypt, the Lords earns the right to “enslave” them to himself through the </a:t>
            </a:r>
            <a:r>
              <a:rPr lang="en-US" u="sng" dirty="0" smtClean="0">
                <a:solidFill>
                  <a:schemeClr val="accent2">
                    <a:lumMod val="50000"/>
                  </a:schemeClr>
                </a:solidFill>
              </a:rPr>
              <a:t>covenant</a:t>
            </a:r>
            <a:r>
              <a:rPr lang="en-US" dirty="0" smtClean="0">
                <a:solidFill>
                  <a:schemeClr val="accent2">
                    <a:lumMod val="50000"/>
                  </a:schemeClr>
                </a:solidFill>
              </a:rPr>
              <a:t> (Lev 25.42, 55)</a:t>
            </a:r>
            <a:endParaRPr lang="en-US" dirty="0">
              <a:solidFill>
                <a:schemeClr val="accent2">
                  <a:lumMod val="50000"/>
                </a:schemeClr>
              </a:solidFill>
            </a:endParaRPr>
          </a:p>
        </p:txBody>
      </p:sp>
    </p:spTree>
    <p:extLst>
      <p:ext uri="{BB962C8B-B14F-4D97-AF65-F5344CB8AC3E}">
        <p14:creationId xmlns:p14="http://schemas.microsoft.com/office/powerpoint/2010/main" val="1036764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E:\Jonathan\Desktop\QUEST1.png"/>
          <p:cNvPicPr>
            <a:picLocks noChangeAspect="1" noChangeArrowheads="1"/>
          </p:cNvPicPr>
          <p:nvPr/>
        </p:nvPicPr>
        <p:blipFill>
          <a:blip r:embed="rId2" cstate="print"/>
          <a:srcRect/>
          <a:stretch>
            <a:fillRect/>
          </a:stretch>
        </p:blipFill>
        <p:spPr bwMode="auto">
          <a:xfrm>
            <a:off x="2133600" y="457200"/>
            <a:ext cx="5084762" cy="5227707"/>
          </a:xfrm>
          <a:prstGeom prst="rect">
            <a:avLst/>
          </a:prstGeom>
          <a:noFill/>
        </p:spPr>
      </p:pic>
    </p:spTree>
    <p:extLst>
      <p:ext uri="{BB962C8B-B14F-4D97-AF65-F5344CB8AC3E}">
        <p14:creationId xmlns:p14="http://schemas.microsoft.com/office/powerpoint/2010/main" val="3479644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2438400" y="3505200"/>
            <a:ext cx="5715000" cy="2133600"/>
          </a:xfrm>
        </p:spPr>
        <p:txBody>
          <a:bodyPr/>
          <a:lstStyle/>
          <a:p>
            <a:pPr algn="l" eaLnBrk="1" hangingPunct="1"/>
            <a:r>
              <a:rPr lang="en-US" altLang="en-US" sz="3200" dirty="0" smtClean="0"/>
              <a:t>Exodus 20-23, 32-34</a:t>
            </a:r>
          </a:p>
          <a:p>
            <a:pPr algn="l" eaLnBrk="1" hangingPunct="1"/>
            <a:r>
              <a:rPr lang="en-US" altLang="en-US" sz="3200" dirty="0" smtClean="0"/>
              <a:t>(Leviticus 19)</a:t>
            </a:r>
          </a:p>
          <a:p>
            <a:pPr algn="l" eaLnBrk="1" hangingPunct="1"/>
            <a:r>
              <a:rPr lang="en-US" altLang="en-US" sz="3200" dirty="0" smtClean="0"/>
              <a:t>(Numbers 1-2)</a:t>
            </a:r>
          </a:p>
          <a:p>
            <a:pPr algn="l" eaLnBrk="1" hangingPunct="1"/>
            <a:r>
              <a:rPr lang="en-US" altLang="en-US" sz="3200" dirty="0" smtClean="0"/>
              <a:t>(Deuteronomy 5-11) </a:t>
            </a:r>
          </a:p>
        </p:txBody>
      </p:sp>
      <p:sp>
        <p:nvSpPr>
          <p:cNvPr id="2050" name="Rectangle 2"/>
          <p:cNvSpPr>
            <a:spLocks noGrp="1" noChangeArrowheads="1"/>
          </p:cNvSpPr>
          <p:nvPr>
            <p:ph type="ctrTitle"/>
          </p:nvPr>
        </p:nvSpPr>
        <p:spPr>
          <a:xfrm>
            <a:off x="609600" y="1524000"/>
            <a:ext cx="7772400" cy="1470025"/>
          </a:xfrm>
        </p:spPr>
        <p:txBody>
          <a:bodyPr>
            <a:normAutofit fontScale="90000"/>
          </a:bodyPr>
          <a:lstStyle/>
          <a:p>
            <a:pPr eaLnBrk="1" fontAlgn="auto" hangingPunct="1">
              <a:spcAft>
                <a:spcPts val="0"/>
              </a:spcAft>
              <a:defRPr/>
            </a:pPr>
            <a:r>
              <a:rPr sz="5400" smtClean="0">
                <a:solidFill>
                  <a:schemeClr val="accent2"/>
                </a:solidFill>
              </a:rPr>
              <a:t>Nation Building: </a:t>
            </a:r>
            <a:br>
              <a:rPr sz="5400" smtClean="0">
                <a:solidFill>
                  <a:schemeClr val="accent2"/>
                </a:solidFill>
              </a:rPr>
            </a:br>
            <a:r>
              <a:rPr sz="5400" smtClean="0">
                <a:solidFill>
                  <a:schemeClr val="accent2"/>
                </a:solidFill>
              </a:rPr>
              <a:t>The Law</a:t>
            </a:r>
          </a:p>
        </p:txBody>
      </p:sp>
    </p:spTree>
    <p:extLst>
      <p:ext uri="{BB962C8B-B14F-4D97-AF65-F5344CB8AC3E}">
        <p14:creationId xmlns:p14="http://schemas.microsoft.com/office/powerpoint/2010/main" val="2203499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74638"/>
            <a:ext cx="7772400" cy="715962"/>
          </a:xfrm>
        </p:spPr>
        <p:txBody>
          <a:bodyPr>
            <a:normAutofit fontScale="90000"/>
          </a:bodyPr>
          <a:lstStyle/>
          <a:p>
            <a:r>
              <a:rPr lang="en-US" altLang="en-US" b="1" dirty="0" smtClean="0">
                <a:solidFill>
                  <a:srgbClr val="C00000"/>
                </a:solidFill>
              </a:rPr>
              <a:t>4 Key verbs/ideas in the laws</a:t>
            </a:r>
            <a:endParaRPr lang="en-US" altLang="en-US" dirty="0" smtClean="0"/>
          </a:p>
        </p:txBody>
      </p:sp>
      <p:sp>
        <p:nvSpPr>
          <p:cNvPr id="14339" name="Content Placeholder 2"/>
          <p:cNvSpPr>
            <a:spLocks noGrp="1"/>
          </p:cNvSpPr>
          <p:nvPr>
            <p:ph sz="quarter" idx="1"/>
          </p:nvPr>
        </p:nvSpPr>
        <p:spPr>
          <a:xfrm>
            <a:off x="228600" y="1066800"/>
            <a:ext cx="8534400" cy="4953000"/>
          </a:xfrm>
        </p:spPr>
        <p:txBody>
          <a:bodyPr/>
          <a:lstStyle/>
          <a:p>
            <a:r>
              <a:rPr lang="en-US" altLang="en-US" sz="2400" b="1" dirty="0" smtClean="0"/>
              <a:t>Redeem</a:t>
            </a:r>
            <a:r>
              <a:rPr lang="en-US" altLang="en-US" sz="2400" dirty="0" smtClean="0"/>
              <a:t>: to buy back; to free</a:t>
            </a:r>
          </a:p>
          <a:p>
            <a:pPr lvl="1"/>
            <a:r>
              <a:rPr lang="en-US" altLang="en-US" sz="2000" dirty="0" smtClean="0">
                <a:solidFill>
                  <a:srgbClr val="0000FF"/>
                </a:solidFill>
              </a:rPr>
              <a:t>Redeemed</a:t>
            </a:r>
            <a:r>
              <a:rPr lang="en-US" altLang="en-US" sz="2000" dirty="0" smtClean="0"/>
              <a:t> from Egypt</a:t>
            </a:r>
          </a:p>
          <a:p>
            <a:pPr lvl="1"/>
            <a:r>
              <a:rPr lang="en-US" altLang="en-US" sz="2000" dirty="0" smtClean="0">
                <a:solidFill>
                  <a:srgbClr val="0000FF"/>
                </a:solidFill>
              </a:rPr>
              <a:t>Redeem</a:t>
            </a:r>
            <a:r>
              <a:rPr lang="en-US" altLang="en-US" sz="2000" dirty="0" smtClean="0"/>
              <a:t> your first born son</a:t>
            </a:r>
          </a:p>
          <a:p>
            <a:pPr lvl="1"/>
            <a:r>
              <a:rPr lang="en-US" altLang="en-US" sz="2000" dirty="0" smtClean="0"/>
              <a:t>Slaves can be </a:t>
            </a:r>
            <a:r>
              <a:rPr lang="en-US" altLang="en-US" sz="2000" dirty="0" smtClean="0">
                <a:solidFill>
                  <a:srgbClr val="0000FF"/>
                </a:solidFill>
              </a:rPr>
              <a:t>redeemed</a:t>
            </a:r>
            <a:r>
              <a:rPr lang="en-US" altLang="en-US" sz="2000" dirty="0" smtClean="0"/>
              <a:t> by a near kinsman (a close relative)</a:t>
            </a:r>
          </a:p>
          <a:p>
            <a:r>
              <a:rPr lang="en-US" altLang="en-US" sz="2400" b="1" dirty="0" smtClean="0"/>
              <a:t>Sanctify</a:t>
            </a:r>
            <a:r>
              <a:rPr lang="en-US" altLang="en-US" sz="2400" dirty="0" smtClean="0"/>
              <a:t>: to set apart as sacred; to purify</a:t>
            </a:r>
          </a:p>
          <a:p>
            <a:pPr lvl="1"/>
            <a:r>
              <a:rPr lang="en-US" altLang="en-US" sz="2000" dirty="0" smtClean="0">
                <a:solidFill>
                  <a:srgbClr val="0000FF"/>
                </a:solidFill>
              </a:rPr>
              <a:t>Sanctify</a:t>
            </a:r>
            <a:r>
              <a:rPr lang="en-US" altLang="en-US" sz="2000" dirty="0" smtClean="0"/>
              <a:t> yourselves</a:t>
            </a:r>
          </a:p>
          <a:p>
            <a:pPr lvl="1"/>
            <a:r>
              <a:rPr lang="en-US" altLang="en-US" sz="2000" dirty="0" smtClean="0">
                <a:solidFill>
                  <a:srgbClr val="0000FF"/>
                </a:solidFill>
              </a:rPr>
              <a:t>Sanctified</a:t>
            </a:r>
            <a:r>
              <a:rPr lang="en-US" altLang="en-US" sz="2000" dirty="0" smtClean="0"/>
              <a:t> by my [God’s] glory </a:t>
            </a:r>
          </a:p>
          <a:p>
            <a:r>
              <a:rPr lang="en-US" altLang="en-US" sz="2400" b="1" dirty="0" smtClean="0"/>
              <a:t>Consecrate</a:t>
            </a:r>
            <a:r>
              <a:rPr lang="en-US" altLang="en-US" sz="2400" dirty="0" smtClean="0"/>
              <a:t>: to dedicate to God (Ex 19:10-25)</a:t>
            </a:r>
          </a:p>
          <a:p>
            <a:pPr lvl="1"/>
            <a:r>
              <a:rPr lang="en-US" altLang="en-US" sz="2000" dirty="0" smtClean="0">
                <a:solidFill>
                  <a:srgbClr val="0000FF"/>
                </a:solidFill>
              </a:rPr>
              <a:t>Consecrate</a:t>
            </a:r>
            <a:r>
              <a:rPr lang="en-US" altLang="en-US" sz="2000" dirty="0" smtClean="0"/>
              <a:t> your first fruits to God</a:t>
            </a:r>
          </a:p>
          <a:p>
            <a:pPr lvl="1"/>
            <a:r>
              <a:rPr lang="en-US" altLang="en-US" sz="2000" dirty="0" smtClean="0">
                <a:solidFill>
                  <a:srgbClr val="0000FF"/>
                </a:solidFill>
              </a:rPr>
              <a:t>Consecrate</a:t>
            </a:r>
            <a:r>
              <a:rPr lang="en-US" altLang="en-US" sz="2000" dirty="0" smtClean="0"/>
              <a:t> your first born son to God</a:t>
            </a:r>
          </a:p>
          <a:p>
            <a:r>
              <a:rPr lang="en-US" altLang="en-US" sz="2400" b="1" dirty="0" smtClean="0"/>
              <a:t>Atone</a:t>
            </a:r>
            <a:r>
              <a:rPr lang="en-US" altLang="en-US" sz="2400" dirty="0" smtClean="0"/>
              <a:t>: to make amends (for sin); to become </a:t>
            </a:r>
            <a:r>
              <a:rPr lang="en-US" altLang="en-US" sz="2400" u="sng" dirty="0" smtClean="0"/>
              <a:t>reconciled</a:t>
            </a:r>
            <a:r>
              <a:rPr lang="en-US" altLang="en-US" sz="2400" dirty="0" smtClean="0"/>
              <a:t>; to satisfy</a:t>
            </a:r>
          </a:p>
          <a:p>
            <a:pPr lvl="1"/>
            <a:r>
              <a:rPr lang="en-US" altLang="en-US" sz="2000" dirty="0" smtClean="0"/>
              <a:t>Offerings of </a:t>
            </a:r>
            <a:r>
              <a:rPr lang="en-US" altLang="en-US" sz="2000" dirty="0" smtClean="0">
                <a:solidFill>
                  <a:srgbClr val="0000FF"/>
                </a:solidFill>
              </a:rPr>
              <a:t>atonement</a:t>
            </a:r>
          </a:p>
          <a:p>
            <a:pPr lvl="1"/>
            <a:r>
              <a:rPr lang="en-US" altLang="en-US" sz="2000" dirty="0" smtClean="0"/>
              <a:t>You must </a:t>
            </a:r>
            <a:r>
              <a:rPr lang="en-US" altLang="en-US" sz="2000" dirty="0" smtClean="0">
                <a:solidFill>
                  <a:srgbClr val="0000FF"/>
                </a:solidFill>
              </a:rPr>
              <a:t>atone</a:t>
            </a:r>
            <a:r>
              <a:rPr lang="en-US" altLang="en-US" sz="2000" dirty="0" smtClean="0"/>
              <a:t> for your sins</a:t>
            </a:r>
          </a:p>
          <a:p>
            <a:pPr lvl="1"/>
            <a:endParaRPr lang="en-US" altLang="en-US" dirty="0" smtClean="0"/>
          </a:p>
        </p:txBody>
      </p:sp>
      <p:sp>
        <p:nvSpPr>
          <p:cNvPr id="2" name="TextBox 1"/>
          <p:cNvSpPr txBox="1"/>
          <p:nvPr/>
        </p:nvSpPr>
        <p:spPr>
          <a:xfrm>
            <a:off x="4768516" y="1490916"/>
            <a:ext cx="4267200" cy="369332"/>
          </a:xfrm>
          <a:prstGeom prst="rect">
            <a:avLst/>
          </a:prstGeom>
          <a:noFill/>
        </p:spPr>
        <p:txBody>
          <a:bodyPr wrap="square" rtlCol="0">
            <a:spAutoFit/>
          </a:bodyPr>
          <a:lstStyle/>
          <a:p>
            <a:r>
              <a:rPr lang="en-US" i="1" dirty="0" smtClean="0">
                <a:solidFill>
                  <a:srgbClr val="7030A0"/>
                </a:solidFill>
              </a:rPr>
              <a:t>God redeemed His people from  Egypt. </a:t>
            </a:r>
            <a:endParaRPr lang="en-US" i="1" dirty="0">
              <a:solidFill>
                <a:srgbClr val="7030A0"/>
              </a:solidFill>
            </a:endParaRPr>
          </a:p>
        </p:txBody>
      </p:sp>
      <p:sp>
        <p:nvSpPr>
          <p:cNvPr id="5" name="TextBox 4"/>
          <p:cNvSpPr txBox="1"/>
          <p:nvPr/>
        </p:nvSpPr>
        <p:spPr>
          <a:xfrm>
            <a:off x="5101389" y="2937302"/>
            <a:ext cx="3581400" cy="646331"/>
          </a:xfrm>
          <a:prstGeom prst="rect">
            <a:avLst/>
          </a:prstGeom>
          <a:noFill/>
        </p:spPr>
        <p:txBody>
          <a:bodyPr wrap="square" rtlCol="0">
            <a:spAutoFit/>
          </a:bodyPr>
          <a:lstStyle/>
          <a:p>
            <a:r>
              <a:rPr lang="en-US" i="1" dirty="0" smtClean="0">
                <a:solidFill>
                  <a:srgbClr val="7030A0"/>
                </a:solidFill>
              </a:rPr>
              <a:t>God sanctified the Israelites to be His people. </a:t>
            </a:r>
            <a:endParaRPr lang="en-US" i="1" dirty="0">
              <a:solidFill>
                <a:srgbClr val="7030A0"/>
              </a:solidFill>
            </a:endParaRPr>
          </a:p>
        </p:txBody>
      </p:sp>
      <p:sp>
        <p:nvSpPr>
          <p:cNvPr id="6" name="TextBox 5"/>
          <p:cNvSpPr txBox="1"/>
          <p:nvPr/>
        </p:nvSpPr>
        <p:spPr>
          <a:xfrm>
            <a:off x="5105400" y="4097304"/>
            <a:ext cx="3962400" cy="646331"/>
          </a:xfrm>
          <a:prstGeom prst="rect">
            <a:avLst/>
          </a:prstGeom>
          <a:noFill/>
        </p:spPr>
        <p:txBody>
          <a:bodyPr wrap="square" rtlCol="0">
            <a:spAutoFit/>
          </a:bodyPr>
          <a:lstStyle/>
          <a:p>
            <a:r>
              <a:rPr lang="en-US" i="1" dirty="0" smtClean="0">
                <a:solidFill>
                  <a:srgbClr val="7030A0"/>
                </a:solidFill>
              </a:rPr>
              <a:t>God asks the Israelites to consecrate their first born sons to him. </a:t>
            </a:r>
            <a:endParaRPr lang="en-US" i="1" dirty="0">
              <a:solidFill>
                <a:srgbClr val="7030A0"/>
              </a:solidFill>
            </a:endParaRPr>
          </a:p>
        </p:txBody>
      </p:sp>
      <p:sp>
        <p:nvSpPr>
          <p:cNvPr id="7" name="TextBox 6"/>
          <p:cNvSpPr txBox="1"/>
          <p:nvPr/>
        </p:nvSpPr>
        <p:spPr>
          <a:xfrm>
            <a:off x="4419600" y="5454134"/>
            <a:ext cx="4343400" cy="646331"/>
          </a:xfrm>
          <a:prstGeom prst="rect">
            <a:avLst/>
          </a:prstGeom>
          <a:noFill/>
        </p:spPr>
        <p:txBody>
          <a:bodyPr wrap="square" rtlCol="0">
            <a:spAutoFit/>
          </a:bodyPr>
          <a:lstStyle/>
          <a:p>
            <a:r>
              <a:rPr lang="en-US" i="1" dirty="0" smtClean="0">
                <a:solidFill>
                  <a:srgbClr val="7030A0"/>
                </a:solidFill>
              </a:rPr>
              <a:t>God made a way for the Israelites to atone for their sins by offering sacrifices.</a:t>
            </a:r>
            <a:endParaRPr lang="en-US" i="1" dirty="0">
              <a:solidFill>
                <a:srgbClr val="7030A0"/>
              </a:solidFill>
            </a:endParaRPr>
          </a:p>
        </p:txBody>
      </p:sp>
    </p:spTree>
    <p:extLst>
      <p:ext uri="{BB962C8B-B14F-4D97-AF65-F5344CB8AC3E}">
        <p14:creationId xmlns:p14="http://schemas.microsoft.com/office/powerpoint/2010/main" val="1823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altLang="en-US" b="1" smtClean="0">
                <a:solidFill>
                  <a:schemeClr val="accent2"/>
                </a:solidFill>
              </a:rPr>
              <a:t>Exodus </a:t>
            </a:r>
            <a:r>
              <a:rPr lang="en-US" altLang="en-US" sz="2400" b="1" smtClean="0">
                <a:solidFill>
                  <a:schemeClr val="accent2"/>
                </a:solidFill>
              </a:rPr>
              <a:t>(Drawn out) (40 chs)</a:t>
            </a:r>
          </a:p>
        </p:txBody>
      </p:sp>
      <p:sp>
        <p:nvSpPr>
          <p:cNvPr id="16387" name="Rectangle 3"/>
          <p:cNvSpPr>
            <a:spLocks noGrp="1" noChangeArrowheads="1"/>
          </p:cNvSpPr>
          <p:nvPr>
            <p:ph sz="quarter" idx="1"/>
          </p:nvPr>
        </p:nvSpPr>
        <p:spPr>
          <a:xfrm>
            <a:off x="914400" y="1219200"/>
            <a:ext cx="6934200" cy="4906963"/>
          </a:xfrm>
        </p:spPr>
        <p:txBody>
          <a:bodyPr/>
          <a:lstStyle/>
          <a:p>
            <a:pPr eaLnBrk="1" hangingPunct="1">
              <a:lnSpc>
                <a:spcPct val="80000"/>
              </a:lnSpc>
            </a:pPr>
            <a:r>
              <a:rPr lang="en-US" altLang="en-US" sz="2800" dirty="0" smtClean="0"/>
              <a:t>Name comes from Greek. </a:t>
            </a:r>
          </a:p>
          <a:p>
            <a:pPr eaLnBrk="1" hangingPunct="1">
              <a:lnSpc>
                <a:spcPct val="80000"/>
              </a:lnSpc>
            </a:pPr>
            <a:r>
              <a:rPr lang="en-US" altLang="en-US" sz="2800" dirty="0" smtClean="0"/>
              <a:t>There are two main divisions </a:t>
            </a:r>
          </a:p>
          <a:p>
            <a:pPr lvl="1" eaLnBrk="1" hangingPunct="1">
              <a:lnSpc>
                <a:spcPct val="80000"/>
              </a:lnSpc>
            </a:pPr>
            <a:r>
              <a:rPr lang="en-US" altLang="en-US" sz="2800" dirty="0" smtClean="0">
                <a:solidFill>
                  <a:srgbClr val="0000FF"/>
                </a:solidFill>
              </a:rPr>
              <a:t>leaving Egypt </a:t>
            </a:r>
            <a:r>
              <a:rPr lang="en-US" altLang="en-US" sz="2800" dirty="0" smtClean="0"/>
              <a:t>and travel to Sinai (liberation from human tyranny)</a:t>
            </a:r>
          </a:p>
          <a:p>
            <a:pPr lvl="1" eaLnBrk="1" hangingPunct="1">
              <a:lnSpc>
                <a:spcPct val="80000"/>
              </a:lnSpc>
            </a:pPr>
            <a:r>
              <a:rPr lang="en-US" altLang="en-US" sz="2800" dirty="0" smtClean="0">
                <a:solidFill>
                  <a:srgbClr val="0000FF"/>
                </a:solidFill>
              </a:rPr>
              <a:t>Revealing God’s </a:t>
            </a:r>
            <a:r>
              <a:rPr lang="en-US" altLang="en-US" sz="2800" dirty="0" smtClean="0">
                <a:solidFill>
                  <a:srgbClr val="0000FF"/>
                </a:solidFill>
              </a:rPr>
              <a:t>law </a:t>
            </a:r>
            <a:r>
              <a:rPr lang="en-US" altLang="en-US" sz="2800" dirty="0" smtClean="0"/>
              <a:t>at Sinai (ethical and legal responsibility to its divine liberator)</a:t>
            </a:r>
          </a:p>
          <a:p>
            <a:pPr eaLnBrk="1" hangingPunct="1">
              <a:lnSpc>
                <a:spcPct val="80000"/>
              </a:lnSpc>
            </a:pPr>
            <a:r>
              <a:rPr lang="en-US" altLang="en-US" sz="2800" dirty="0" smtClean="0"/>
              <a:t>The second part is dependent upon the first. Because, by redeeming Israelite slaves from Egypt, the Lord earns the right to “enslave” them to himself.</a:t>
            </a:r>
          </a:p>
          <a:p>
            <a:pPr eaLnBrk="1" hangingPunct="1">
              <a:lnSpc>
                <a:spcPct val="80000"/>
              </a:lnSpc>
            </a:pPr>
            <a:r>
              <a:rPr lang="en-US" altLang="en-US" sz="2800" dirty="0" smtClean="0"/>
              <a:t>Because of Egyptian slavery, Israelites should be more just and empathetic (Ex 23:9</a:t>
            </a:r>
            <a:r>
              <a:rPr lang="en-US" altLang="en-US" sz="2800" dirty="0" smtClean="0"/>
              <a:t>)</a:t>
            </a:r>
          </a:p>
        </p:txBody>
      </p:sp>
    </p:spTree>
    <p:extLst>
      <p:ext uri="{BB962C8B-B14F-4D97-AF65-F5344CB8AC3E}">
        <p14:creationId xmlns:p14="http://schemas.microsoft.com/office/powerpoint/2010/main" val="219700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altLang="en-US" b="1" smtClean="0">
                <a:solidFill>
                  <a:schemeClr val="accent2"/>
                </a:solidFill>
              </a:rPr>
              <a:t>Exodus </a:t>
            </a:r>
            <a:r>
              <a:rPr lang="en-US" altLang="en-US" sz="2400" b="1" smtClean="0">
                <a:solidFill>
                  <a:schemeClr val="accent2"/>
                </a:solidFill>
              </a:rPr>
              <a:t>(Drawn out) (40 chs)</a:t>
            </a:r>
          </a:p>
        </p:txBody>
      </p:sp>
      <p:sp>
        <p:nvSpPr>
          <p:cNvPr id="16387" name="Rectangle 3"/>
          <p:cNvSpPr>
            <a:spLocks noGrp="1" noChangeArrowheads="1"/>
          </p:cNvSpPr>
          <p:nvPr>
            <p:ph sz="quarter" idx="1"/>
          </p:nvPr>
        </p:nvSpPr>
        <p:spPr>
          <a:xfrm>
            <a:off x="762000" y="1219200"/>
            <a:ext cx="6934200" cy="4906963"/>
          </a:xfrm>
        </p:spPr>
        <p:txBody>
          <a:bodyPr/>
          <a:lstStyle/>
          <a:p>
            <a:pPr eaLnBrk="1" hangingPunct="1">
              <a:lnSpc>
                <a:spcPct val="80000"/>
              </a:lnSpc>
            </a:pPr>
            <a:r>
              <a:rPr lang="en-US" altLang="en-US" sz="2800" dirty="0" smtClean="0"/>
              <a:t>Salvation from Egypt becomes the standard for God’s saving power ever after. The Exodus moves from being a </a:t>
            </a:r>
            <a:r>
              <a:rPr lang="en-US" altLang="en-US" sz="2800" u="sng" dirty="0" smtClean="0"/>
              <a:t>one time event </a:t>
            </a:r>
            <a:r>
              <a:rPr lang="en-US" altLang="en-US" sz="2800" dirty="0" smtClean="0"/>
              <a:t>to a </a:t>
            </a:r>
            <a:r>
              <a:rPr lang="en-US" altLang="en-US" sz="2800" u="sng" dirty="0" smtClean="0"/>
              <a:t>reoccurring</a:t>
            </a:r>
            <a:r>
              <a:rPr lang="en-US" altLang="en-US" sz="2800" dirty="0" smtClean="0"/>
              <a:t> one. </a:t>
            </a:r>
          </a:p>
          <a:p>
            <a:pPr eaLnBrk="1" hangingPunct="1">
              <a:lnSpc>
                <a:spcPct val="80000"/>
              </a:lnSpc>
            </a:pPr>
            <a:r>
              <a:rPr lang="en-US" altLang="en-US" sz="2800" dirty="0" smtClean="0"/>
              <a:t>70 people went to Goshen at the end of Genesis</a:t>
            </a:r>
          </a:p>
          <a:p>
            <a:pPr eaLnBrk="1" hangingPunct="1">
              <a:lnSpc>
                <a:spcPct val="80000"/>
              </a:lnSpc>
            </a:pPr>
            <a:r>
              <a:rPr lang="en-US" altLang="en-US" sz="2800" dirty="0" smtClean="0"/>
              <a:t>They emerge as a nation headed by God (A theocracy)</a:t>
            </a:r>
          </a:p>
          <a:p>
            <a:pPr eaLnBrk="1" hangingPunct="1">
              <a:lnSpc>
                <a:spcPct val="80000"/>
              </a:lnSpc>
            </a:pPr>
            <a:r>
              <a:rPr lang="en-US" altLang="en-US" sz="2800" dirty="0" smtClean="0"/>
              <a:t>They get the rules that make them unique</a:t>
            </a:r>
          </a:p>
          <a:p>
            <a:pPr eaLnBrk="1" hangingPunct="1">
              <a:lnSpc>
                <a:spcPct val="80000"/>
              </a:lnSpc>
            </a:pPr>
            <a:r>
              <a:rPr lang="en-US" altLang="en-US" sz="2800" b="1" dirty="0" smtClean="0"/>
              <a:t>Beginning of monotheism</a:t>
            </a:r>
          </a:p>
        </p:txBody>
      </p:sp>
    </p:spTree>
    <p:extLst>
      <p:ext uri="{BB962C8B-B14F-4D97-AF65-F5344CB8AC3E}">
        <p14:creationId xmlns:p14="http://schemas.microsoft.com/office/powerpoint/2010/main" val="347752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14" y="-76200"/>
            <a:ext cx="8183880" cy="1051560"/>
          </a:xfrm>
        </p:spPr>
        <p:txBody>
          <a:bodyPr/>
          <a:lstStyle/>
          <a:p>
            <a:r>
              <a:rPr lang="en-US" dirty="0" smtClean="0">
                <a:solidFill>
                  <a:schemeClr val="accent2"/>
                </a:solidFill>
              </a:rPr>
              <a:t>What happens</a:t>
            </a:r>
            <a:endParaRPr lang="en-US" dirty="0">
              <a:solidFill>
                <a:schemeClr val="accent2"/>
              </a:solidFill>
            </a:endParaRPr>
          </a:p>
        </p:txBody>
      </p:sp>
      <p:sp>
        <p:nvSpPr>
          <p:cNvPr id="3" name="Content Placeholder 2"/>
          <p:cNvSpPr>
            <a:spLocks noGrp="1"/>
          </p:cNvSpPr>
          <p:nvPr>
            <p:ph sz="quarter" idx="1"/>
          </p:nvPr>
        </p:nvSpPr>
        <p:spPr>
          <a:xfrm>
            <a:off x="457200" y="838200"/>
            <a:ext cx="7543800" cy="5257800"/>
          </a:xfrm>
        </p:spPr>
        <p:txBody>
          <a:bodyPr/>
          <a:lstStyle/>
          <a:p>
            <a:pPr>
              <a:spcBef>
                <a:spcPts val="0"/>
              </a:spcBef>
            </a:pPr>
            <a:r>
              <a:rPr lang="en-US" sz="2400" dirty="0" smtClean="0"/>
              <a:t>12: Passover and the final plague</a:t>
            </a:r>
          </a:p>
          <a:p>
            <a:pPr>
              <a:spcBef>
                <a:spcPts val="0"/>
              </a:spcBef>
            </a:pPr>
            <a:r>
              <a:rPr lang="en-US" sz="2400" dirty="0" smtClean="0"/>
              <a:t>13: The Israelites leave: First born consecrated, festival of unleavened bread</a:t>
            </a:r>
          </a:p>
          <a:p>
            <a:pPr>
              <a:spcBef>
                <a:spcPts val="0"/>
              </a:spcBef>
            </a:pPr>
            <a:r>
              <a:rPr lang="en-US" sz="2400" dirty="0" smtClean="0"/>
              <a:t>14: Crossing the Red Sea, pursuers drowned; 15: Moses’ song </a:t>
            </a:r>
          </a:p>
          <a:p>
            <a:pPr>
              <a:spcBef>
                <a:spcPts val="0"/>
              </a:spcBef>
            </a:pPr>
            <a:r>
              <a:rPr lang="en-US" sz="2400" dirty="0" smtClean="0"/>
              <a:t>16: Manna (bread from heaven); 17: Water from rock</a:t>
            </a:r>
          </a:p>
          <a:p>
            <a:pPr>
              <a:spcBef>
                <a:spcPts val="0"/>
              </a:spcBef>
            </a:pPr>
            <a:r>
              <a:rPr lang="en-US" sz="2400" dirty="0" smtClean="0"/>
              <a:t>18: Jethro advises Moses (politics gets its start)</a:t>
            </a:r>
          </a:p>
          <a:p>
            <a:pPr>
              <a:spcBef>
                <a:spcPts val="0"/>
              </a:spcBef>
            </a:pPr>
            <a:r>
              <a:rPr lang="en-US" sz="2400" dirty="0" smtClean="0"/>
              <a:t>19: Israelites reach Mt. Sinai; people consecrated</a:t>
            </a:r>
          </a:p>
          <a:p>
            <a:pPr>
              <a:spcBef>
                <a:spcPts val="0"/>
              </a:spcBef>
            </a:pPr>
            <a:r>
              <a:rPr lang="en-US" sz="2400" dirty="0" smtClean="0"/>
              <a:t>20: The Ten Commandments; spoken by God to all</a:t>
            </a:r>
          </a:p>
          <a:p>
            <a:pPr>
              <a:spcBef>
                <a:spcPts val="0"/>
              </a:spcBef>
            </a:pPr>
            <a:r>
              <a:rPr lang="en-US" sz="2400" dirty="0" smtClean="0"/>
              <a:t>21-23: various laws and festivals spoken to Moses</a:t>
            </a:r>
          </a:p>
          <a:p>
            <a:pPr>
              <a:spcBef>
                <a:spcPts val="0"/>
              </a:spcBef>
            </a:pPr>
            <a:r>
              <a:rPr lang="en-US" sz="2400" dirty="0" smtClean="0"/>
              <a:t>24: Moses goes back up the mountain</a:t>
            </a:r>
          </a:p>
          <a:p>
            <a:pPr>
              <a:spcBef>
                <a:spcPts val="0"/>
              </a:spcBef>
            </a:pPr>
            <a:r>
              <a:rPr lang="en-US" sz="2400" dirty="0" smtClean="0"/>
              <a:t>25-31: Moses gets instructions for </a:t>
            </a:r>
            <a:r>
              <a:rPr lang="en-US" sz="2400" dirty="0" smtClean="0"/>
              <a:t>altar, </a:t>
            </a:r>
            <a:r>
              <a:rPr lang="en-US" sz="2400" dirty="0" smtClean="0"/>
              <a:t>tabernacle, and other sacred objects </a:t>
            </a:r>
            <a:r>
              <a:rPr lang="en-US" sz="2400" dirty="0" smtClean="0"/>
              <a:t>(receives covenant </a:t>
            </a:r>
            <a:r>
              <a:rPr lang="en-US" sz="2400" dirty="0" smtClean="0"/>
              <a:t>written by God’s finger 31:18)</a:t>
            </a:r>
          </a:p>
          <a:p>
            <a:pPr>
              <a:spcBef>
                <a:spcPts val="0"/>
              </a:spcBef>
            </a:pPr>
            <a:r>
              <a:rPr lang="en-US" sz="2400" dirty="0" smtClean="0"/>
              <a:t>32: The Golden Calf</a:t>
            </a:r>
          </a:p>
          <a:p>
            <a:pPr>
              <a:spcBef>
                <a:spcPts val="0"/>
              </a:spcBef>
            </a:pPr>
            <a:r>
              <a:rPr lang="en-US" sz="2400" dirty="0" smtClean="0"/>
              <a:t>33: New commitment; 34: New Tablets (made by Moses)</a:t>
            </a:r>
          </a:p>
          <a:p>
            <a:pPr>
              <a:spcBef>
                <a:spcPts val="0"/>
              </a:spcBef>
            </a:pPr>
            <a:endParaRPr lang="en-US" sz="2000" dirty="0" smtClean="0"/>
          </a:p>
          <a:p>
            <a:pPr>
              <a:spcBef>
                <a:spcPts val="0"/>
              </a:spcBef>
            </a:pPr>
            <a:endParaRPr lang="en-US" sz="2000" dirty="0"/>
          </a:p>
        </p:txBody>
      </p:sp>
    </p:spTree>
    <p:extLst>
      <p:ext uri="{BB962C8B-B14F-4D97-AF65-F5344CB8AC3E}">
        <p14:creationId xmlns:p14="http://schemas.microsoft.com/office/powerpoint/2010/main" val="113263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83880" cy="1051560"/>
          </a:xfrm>
        </p:spPr>
        <p:txBody>
          <a:bodyPr>
            <a:normAutofit/>
          </a:bodyPr>
          <a:lstStyle/>
          <a:p>
            <a:r>
              <a:rPr lang="en-US" sz="2800" dirty="0" smtClean="0">
                <a:solidFill>
                  <a:schemeClr val="accent2"/>
                </a:solidFill>
              </a:rPr>
              <a:t>Moses’ intercession (prayer to God)</a:t>
            </a:r>
            <a:endParaRPr lang="en-US" sz="2800" dirty="0">
              <a:solidFill>
                <a:schemeClr val="accent2"/>
              </a:solidFill>
            </a:endParaRPr>
          </a:p>
        </p:txBody>
      </p:sp>
      <p:sp>
        <p:nvSpPr>
          <p:cNvPr id="3" name="Content Placeholder 2"/>
          <p:cNvSpPr>
            <a:spLocks noGrp="1"/>
          </p:cNvSpPr>
          <p:nvPr>
            <p:ph sz="quarter" idx="1"/>
          </p:nvPr>
        </p:nvSpPr>
        <p:spPr>
          <a:xfrm>
            <a:off x="304800" y="1219200"/>
            <a:ext cx="8412480" cy="4187952"/>
          </a:xfrm>
        </p:spPr>
        <p:txBody>
          <a:bodyPr/>
          <a:lstStyle/>
          <a:p>
            <a:r>
              <a:rPr lang="en-AU" sz="2400" dirty="0"/>
              <a:t>12 Moses said to the </a:t>
            </a:r>
            <a:r>
              <a:rPr lang="en-AU" sz="2400" cap="small" dirty="0"/>
              <a:t>Lord</a:t>
            </a:r>
            <a:r>
              <a:rPr lang="en-AU" sz="2400" dirty="0"/>
              <a:t>, ‘See, you have said to me, “Bring up this people”; but you have not let me know whom you will send with me. Yet you have said, “I know you by name, and you have also found favour in my sight.” </a:t>
            </a:r>
            <a:r>
              <a:rPr lang="en-AU" sz="2400" baseline="30000" dirty="0"/>
              <a:t>13</a:t>
            </a:r>
            <a:r>
              <a:rPr lang="en-AU" sz="2400" dirty="0"/>
              <a:t>Now if I have found favour in your sight, show me your ways, so that I may know you and find favour in your sight. Consider too that this nation is your people.’ </a:t>
            </a:r>
            <a:r>
              <a:rPr lang="en-AU" sz="2400" baseline="30000" dirty="0">
                <a:solidFill>
                  <a:schemeClr val="accent2"/>
                </a:solidFill>
              </a:rPr>
              <a:t>14</a:t>
            </a:r>
            <a:r>
              <a:rPr lang="en-AU" sz="2400" dirty="0">
                <a:solidFill>
                  <a:schemeClr val="accent2"/>
                </a:solidFill>
              </a:rPr>
              <a:t>He said, ‘My presence will go with you, and I will give you rest.’</a:t>
            </a:r>
            <a:r>
              <a:rPr lang="en-AU" sz="2400" dirty="0"/>
              <a:t> </a:t>
            </a:r>
            <a:r>
              <a:rPr lang="en-AU" sz="2400" baseline="30000" dirty="0"/>
              <a:t>15</a:t>
            </a:r>
            <a:r>
              <a:rPr lang="en-AU" sz="2400" dirty="0"/>
              <a:t>And he said to him, ‘If your presence will not go, do not carry us up from here. </a:t>
            </a:r>
            <a:r>
              <a:rPr lang="en-AU" sz="2400" baseline="30000" dirty="0"/>
              <a:t>16</a:t>
            </a:r>
            <a:r>
              <a:rPr lang="en-AU" sz="2400" dirty="0"/>
              <a:t>For how shall it be known that I have found favour in your sight, I and your people, unless you go with us? In this way, we shall be distinct, I and your people, from every people on the face of the earth.’</a:t>
            </a:r>
          </a:p>
          <a:p>
            <a:r>
              <a:rPr lang="en-AU" sz="2400" dirty="0"/>
              <a:t>17 The </a:t>
            </a:r>
            <a:r>
              <a:rPr lang="en-AU" sz="2400" cap="small" dirty="0"/>
              <a:t>Lord</a:t>
            </a:r>
            <a:r>
              <a:rPr lang="en-AU" sz="2400" dirty="0"/>
              <a:t> said to Moses, ‘I will do the very thing that you have asked; for you have found favour in my sight, and I know you by name.’ </a:t>
            </a:r>
            <a:endParaRPr lang="en-US" sz="2400" dirty="0"/>
          </a:p>
        </p:txBody>
      </p:sp>
    </p:spTree>
    <p:extLst>
      <p:ext uri="{BB962C8B-B14F-4D97-AF65-F5344CB8AC3E}">
        <p14:creationId xmlns:p14="http://schemas.microsoft.com/office/powerpoint/2010/main" val="2979316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title"/>
          </p:nvPr>
        </p:nvSpPr>
        <p:spPr>
          <a:xfrm>
            <a:off x="914400" y="274638"/>
            <a:ext cx="7772400" cy="792162"/>
          </a:xfrm>
        </p:spPr>
        <p:txBody>
          <a:bodyPr/>
          <a:lstStyle/>
          <a:p>
            <a:pPr eaLnBrk="1" hangingPunct="1"/>
            <a:r>
              <a:rPr lang="en-US" altLang="en-US" smtClean="0">
                <a:solidFill>
                  <a:schemeClr val="accent2"/>
                </a:solidFill>
              </a:rPr>
              <a:t>Moses Breaks the tablets</a:t>
            </a:r>
          </a:p>
        </p:txBody>
      </p:sp>
      <p:pic>
        <p:nvPicPr>
          <p:cNvPr id="39939" name="Picture 8" descr="10 Com-movie-195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181600" y="1447800"/>
            <a:ext cx="2900363" cy="4200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40" name="Picture 10" descr="Dore moses-breaking-the-tablets"/>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9600" y="1447800"/>
            <a:ext cx="361632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41" name="Text Box 13"/>
          <p:cNvSpPr txBox="1">
            <a:spLocks noChangeArrowheads="1"/>
          </p:cNvSpPr>
          <p:nvPr/>
        </p:nvSpPr>
        <p:spPr bwMode="auto">
          <a:xfrm>
            <a:off x="4267200" y="57912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1" hangingPunct="1">
              <a:spcBef>
                <a:spcPct val="50000"/>
              </a:spcBef>
              <a:buClrTx/>
              <a:buSzTx/>
              <a:buFontTx/>
              <a:buNone/>
            </a:pPr>
            <a:r>
              <a:rPr lang="en-US" altLang="en-US" sz="1700" b="1">
                <a:latin typeface="Arial" panose="020B0604020202020204" pitchFamily="34" charset="0"/>
              </a:rPr>
              <a:t>From 1956 movie “The Ten Commandments, starring Charlton Heston</a:t>
            </a:r>
          </a:p>
        </p:txBody>
      </p:sp>
      <p:sp>
        <p:nvSpPr>
          <p:cNvPr id="39942" name="Text Box 14"/>
          <p:cNvSpPr txBox="1">
            <a:spLocks noChangeArrowheads="1"/>
          </p:cNvSpPr>
          <p:nvPr/>
        </p:nvSpPr>
        <p:spPr bwMode="auto">
          <a:xfrm>
            <a:off x="533400" y="60960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50000"/>
              </a:spcBef>
              <a:buClrTx/>
              <a:buSzTx/>
              <a:buFontTx/>
              <a:buNone/>
            </a:pPr>
            <a:r>
              <a:rPr lang="en-US" altLang="en-US" sz="1800">
                <a:latin typeface="Arial" panose="020B0604020202020204" pitchFamily="34" charset="0"/>
              </a:rPr>
              <a:t>From Dore’s Bible</a:t>
            </a:r>
          </a:p>
        </p:txBody>
      </p:sp>
    </p:spTree>
    <p:extLst>
      <p:ext uri="{BB962C8B-B14F-4D97-AF65-F5344CB8AC3E}">
        <p14:creationId xmlns:p14="http://schemas.microsoft.com/office/powerpoint/2010/main" val="348937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title"/>
          </p:nvPr>
        </p:nvSpPr>
        <p:spPr>
          <a:xfrm>
            <a:off x="457200" y="274638"/>
            <a:ext cx="8229600" cy="792162"/>
          </a:xfrm>
        </p:spPr>
        <p:txBody>
          <a:bodyPr/>
          <a:lstStyle/>
          <a:p>
            <a:pPr eaLnBrk="1" hangingPunct="1"/>
            <a:r>
              <a:rPr lang="en-US" altLang="en-US" b="1" smtClean="0">
                <a:solidFill>
                  <a:schemeClr val="accent2"/>
                </a:solidFill>
              </a:rPr>
              <a:t>The</a:t>
            </a:r>
            <a:r>
              <a:rPr lang="en-US" altLang="en-US" smtClean="0">
                <a:solidFill>
                  <a:schemeClr val="accent2"/>
                </a:solidFill>
              </a:rPr>
              <a:t> </a:t>
            </a:r>
            <a:r>
              <a:rPr lang="en-US" altLang="en-US" b="1" smtClean="0">
                <a:solidFill>
                  <a:schemeClr val="accent2"/>
                </a:solidFill>
              </a:rPr>
              <a:t>Golden Calf </a:t>
            </a:r>
            <a:r>
              <a:rPr lang="en-US" altLang="en-US" sz="2400" smtClean="0">
                <a:solidFill>
                  <a:schemeClr val="accent2"/>
                </a:solidFill>
              </a:rPr>
              <a:t>(Exodus 32)</a:t>
            </a:r>
            <a:endParaRPr lang="en-US" altLang="en-US" smtClean="0">
              <a:solidFill>
                <a:schemeClr val="accent2"/>
              </a:solidFill>
            </a:endParaRPr>
          </a:p>
        </p:txBody>
      </p:sp>
      <p:pic>
        <p:nvPicPr>
          <p:cNvPr id="44035" name="Picture 4" descr="Poussin 1633 adoration of the golden_calf"/>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57600" y="1600200"/>
            <a:ext cx="5105400" cy="3640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036" name="Picture 8" descr="goldencalf-circa 1500BC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3810000"/>
            <a:ext cx="221297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037" name="Text Box 7"/>
          <p:cNvSpPr txBox="1">
            <a:spLocks noChangeArrowheads="1"/>
          </p:cNvSpPr>
          <p:nvPr/>
        </p:nvSpPr>
        <p:spPr bwMode="auto">
          <a:xfrm>
            <a:off x="4114800" y="54102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50000"/>
              </a:spcBef>
              <a:buClrTx/>
              <a:buSzTx/>
              <a:buFontTx/>
              <a:buNone/>
            </a:pPr>
            <a:r>
              <a:rPr lang="en-US" altLang="en-US" sz="1800">
                <a:latin typeface="Arial" panose="020B0604020202020204" pitchFamily="34" charset="0"/>
              </a:rPr>
              <a:t>Poussin 1633: Adoration of the golden calf</a:t>
            </a:r>
          </a:p>
        </p:txBody>
      </p:sp>
      <p:pic>
        <p:nvPicPr>
          <p:cNvPr id="44038" name="Picture 11" descr="gold_leaf_bull_phoenic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690" y="1580147"/>
            <a:ext cx="1639888"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94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868362"/>
          </a:xfrm>
        </p:spPr>
        <p:txBody>
          <a:bodyPr/>
          <a:lstStyle/>
          <a:p>
            <a:pPr eaLnBrk="1" hangingPunct="1"/>
            <a:r>
              <a:rPr lang="en-US" altLang="en-US" b="1" smtClean="0">
                <a:solidFill>
                  <a:schemeClr val="accent2"/>
                </a:solidFill>
              </a:rPr>
              <a:t>The Ten Commandments </a:t>
            </a:r>
          </a:p>
        </p:txBody>
      </p:sp>
      <p:sp>
        <p:nvSpPr>
          <p:cNvPr id="33795" name="Rectangle 3"/>
          <p:cNvSpPr>
            <a:spLocks noGrp="1" noChangeArrowheads="1"/>
          </p:cNvSpPr>
          <p:nvPr>
            <p:ph type="body" sz="half" idx="1"/>
          </p:nvPr>
        </p:nvSpPr>
        <p:spPr>
          <a:xfrm>
            <a:off x="457200" y="1371600"/>
            <a:ext cx="4191000" cy="4191000"/>
          </a:xfrm>
        </p:spPr>
        <p:txBody>
          <a:bodyPr/>
          <a:lstStyle/>
          <a:p>
            <a:pPr eaLnBrk="1" hangingPunct="1">
              <a:lnSpc>
                <a:spcPct val="90000"/>
              </a:lnSpc>
            </a:pPr>
            <a:r>
              <a:rPr lang="en-US" altLang="en-US" sz="2000" b="1" dirty="0" smtClean="0"/>
              <a:t>also called the Decalogue. </a:t>
            </a:r>
          </a:p>
          <a:p>
            <a:pPr eaLnBrk="1" hangingPunct="1">
              <a:lnSpc>
                <a:spcPct val="90000"/>
              </a:lnSpc>
            </a:pPr>
            <a:r>
              <a:rPr lang="en-US" altLang="en-US" sz="2000" b="1" dirty="0" smtClean="0"/>
              <a:t>The only passage of scripture that is said to be written directly by God and spoken directly to the people. (Ex 20:1, 24:12)</a:t>
            </a:r>
          </a:p>
          <a:p>
            <a:pPr eaLnBrk="1" hangingPunct="1">
              <a:lnSpc>
                <a:spcPct val="90000"/>
              </a:lnSpc>
            </a:pPr>
            <a:r>
              <a:rPr lang="en-US" altLang="en-US" sz="2000" b="1" dirty="0" smtClean="0"/>
              <a:t>The first four rules are dramatically different from those of other cultures/religions at the time.</a:t>
            </a:r>
          </a:p>
          <a:p>
            <a:pPr eaLnBrk="1" hangingPunct="1">
              <a:lnSpc>
                <a:spcPct val="90000"/>
              </a:lnSpc>
            </a:pPr>
            <a:r>
              <a:rPr lang="en-US" altLang="en-US" sz="2000" b="1" dirty="0" smtClean="0"/>
              <a:t>The last rule is unique in that it goes beyond outlawing wrong </a:t>
            </a:r>
            <a:r>
              <a:rPr lang="en-US" altLang="en-US" sz="2000" b="1" dirty="0" smtClean="0">
                <a:solidFill>
                  <a:srgbClr val="0000FF"/>
                </a:solidFill>
              </a:rPr>
              <a:t>action</a:t>
            </a:r>
            <a:r>
              <a:rPr lang="en-US" altLang="en-US" sz="2000" b="1" dirty="0" smtClean="0"/>
              <a:t>. It outlaws wrong </a:t>
            </a:r>
            <a:r>
              <a:rPr lang="en-US" altLang="en-US" sz="2000" b="1" dirty="0" smtClean="0">
                <a:solidFill>
                  <a:srgbClr val="0000FF"/>
                </a:solidFill>
              </a:rPr>
              <a:t>thought</a:t>
            </a:r>
            <a:r>
              <a:rPr lang="en-US" altLang="en-US" sz="2000" b="1" dirty="0" smtClean="0"/>
              <a:t>.</a:t>
            </a:r>
          </a:p>
          <a:p>
            <a:pPr eaLnBrk="1" hangingPunct="1">
              <a:lnSpc>
                <a:spcPct val="90000"/>
              </a:lnSpc>
            </a:pPr>
            <a:r>
              <a:rPr lang="en-US" altLang="en-US" sz="2000" b="1" dirty="0" smtClean="0"/>
              <a:t>Repeated in Deuteronomy 5:6-21 </a:t>
            </a:r>
          </a:p>
        </p:txBody>
      </p:sp>
      <p:pic>
        <p:nvPicPr>
          <p:cNvPr id="33796" name="Picture 4" descr="Dore-moses descending with ligh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295400"/>
            <a:ext cx="3706813"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811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304800" y="381000"/>
            <a:ext cx="5334000" cy="944563"/>
          </a:xfrm>
        </p:spPr>
        <p:txBody>
          <a:bodyPr/>
          <a:lstStyle/>
          <a:p>
            <a:pPr algn="ctr" eaLnBrk="1" fontAlgn="auto" hangingPunct="1">
              <a:spcAft>
                <a:spcPts val="0"/>
              </a:spcAft>
              <a:defRPr/>
            </a:pPr>
            <a:r>
              <a:rPr lang="en-US" dirty="0" smtClean="0">
                <a:solidFill>
                  <a:schemeClr val="accent2"/>
                </a:solidFill>
              </a:rPr>
              <a:t>Go Down Moses </a:t>
            </a:r>
            <a:r>
              <a:rPr lang="en-US" dirty="0" smtClean="0">
                <a:solidFill>
                  <a:schemeClr val="accent1">
                    <a:tint val="88000"/>
                    <a:satMod val="150000"/>
                  </a:schemeClr>
                </a:solidFill>
              </a:rPr>
              <a:t> </a:t>
            </a:r>
            <a:endParaRPr lang="en-US" dirty="0">
              <a:solidFill>
                <a:schemeClr val="accent1">
                  <a:tint val="88000"/>
                  <a:satMod val="150000"/>
                </a:schemeClr>
              </a:solidFill>
            </a:endParaRPr>
          </a:p>
        </p:txBody>
      </p:sp>
      <p:sp>
        <p:nvSpPr>
          <p:cNvPr id="8195" name="Text Box 7"/>
          <p:cNvSpPr txBox="1">
            <a:spLocks noChangeArrowheads="1"/>
          </p:cNvSpPr>
          <p:nvPr/>
        </p:nvSpPr>
        <p:spPr bwMode="auto">
          <a:xfrm>
            <a:off x="4648200" y="5867400"/>
            <a:ext cx="4038600" cy="246063"/>
          </a:xfrm>
          <a:prstGeom prst="rect">
            <a:avLst/>
          </a:prstGeom>
          <a:noFill/>
          <a:ln w="9525">
            <a:noFill/>
            <a:miter lim="800000"/>
            <a:headEnd/>
            <a:tailEnd/>
          </a:ln>
        </p:spPr>
        <p:txBody>
          <a:bodyPr>
            <a:spAutoFit/>
          </a:bodyPr>
          <a:lstStyle/>
          <a:p>
            <a:pPr>
              <a:spcBef>
                <a:spcPct val="50000"/>
              </a:spcBef>
            </a:pPr>
            <a:r>
              <a:rPr lang="en-US" sz="1000" dirty="0"/>
              <a:t>https://www.youtube.com/watch?v=8JNCS27rtQ8</a:t>
            </a:r>
          </a:p>
        </p:txBody>
      </p:sp>
      <p:sp>
        <p:nvSpPr>
          <p:cNvPr id="8200" name="Text Box 8"/>
          <p:cNvSpPr txBox="1">
            <a:spLocks noChangeArrowheads="1"/>
          </p:cNvSpPr>
          <p:nvPr/>
        </p:nvSpPr>
        <p:spPr bwMode="auto">
          <a:xfrm>
            <a:off x="609600" y="2057400"/>
            <a:ext cx="8229600" cy="3657600"/>
          </a:xfrm>
          <a:prstGeom prst="rect">
            <a:avLst/>
          </a:prstGeom>
          <a:noFill/>
          <a:ln w="9525">
            <a:noFill/>
            <a:miter lim="800000"/>
            <a:headEnd/>
            <a:tailEnd/>
          </a:ln>
          <a:effectLst/>
        </p:spPr>
        <p:txBody>
          <a:bodyPr numCol="2" spcCol="182880">
            <a:spAutoFit/>
          </a:bodyPr>
          <a:lstStyle/>
          <a:p>
            <a:pPr marL="174625" indent="-174625">
              <a:tabLst>
                <a:tab pos="457200" algn="l"/>
              </a:tabLst>
              <a:defRPr/>
            </a:pPr>
            <a:r>
              <a:rPr lang="en-US" sz="1600" dirty="0"/>
              <a:t>Go down Moses</a:t>
            </a:r>
          </a:p>
          <a:p>
            <a:pPr marL="174625" indent="-174625">
              <a:tabLst>
                <a:tab pos="457200" algn="l"/>
              </a:tabLst>
              <a:defRPr/>
            </a:pPr>
            <a:r>
              <a:rPr lang="en-US" sz="1600" dirty="0"/>
              <a:t>way down in Egypt land, tell old Pharaoh to</a:t>
            </a:r>
            <a:br>
              <a:rPr lang="en-US" sz="1600" dirty="0"/>
            </a:br>
            <a:r>
              <a:rPr lang="en-US" sz="1600" dirty="0"/>
              <a:t>Let My People Go!</a:t>
            </a:r>
          </a:p>
          <a:p>
            <a:pPr marL="174625" indent="-174625">
              <a:tabLst>
                <a:tab pos="457200" algn="l"/>
              </a:tabLst>
              <a:defRPr/>
            </a:pPr>
            <a:r>
              <a:rPr lang="en-US" sz="1600" dirty="0"/>
              <a:t>Now, When Israel was in Egypt land...</a:t>
            </a:r>
            <a:br>
              <a:rPr lang="en-US" sz="1600" dirty="0"/>
            </a:br>
            <a:r>
              <a:rPr lang="en-US" sz="1600" dirty="0"/>
              <a:t>Let My People Go!</a:t>
            </a:r>
          </a:p>
          <a:p>
            <a:pPr marL="174625" indent="-174625">
              <a:tabLst>
                <a:tab pos="457200" algn="l"/>
              </a:tabLst>
              <a:defRPr/>
            </a:pPr>
            <a:r>
              <a:rPr lang="en-US" sz="1600" dirty="0"/>
              <a:t>Oppressed so hard they could not stand...</a:t>
            </a:r>
            <a:br>
              <a:rPr lang="en-US" sz="1600" dirty="0"/>
            </a:br>
            <a:r>
              <a:rPr lang="en-US" sz="1600" dirty="0"/>
              <a:t>Let My People Go!</a:t>
            </a:r>
          </a:p>
          <a:p>
            <a:pPr marL="174625" indent="-174625">
              <a:tabLst>
                <a:tab pos="457200" algn="l"/>
              </a:tabLst>
              <a:defRPr/>
            </a:pPr>
            <a:r>
              <a:rPr lang="en-US" sz="1600" dirty="0"/>
              <a:t>So the Lord said: 'Go down, Moses way down in Egypt land, tell old Pharaohs to</a:t>
            </a:r>
            <a:br>
              <a:rPr lang="en-US" sz="1600" dirty="0"/>
            </a:br>
            <a:r>
              <a:rPr lang="en-US" sz="1600" dirty="0"/>
              <a:t>Let My People Go!‘</a:t>
            </a:r>
          </a:p>
          <a:p>
            <a:pPr marL="174625" indent="-174625">
              <a:tabLst>
                <a:tab pos="457200" algn="l"/>
              </a:tabLst>
              <a:defRPr/>
            </a:pPr>
            <a:r>
              <a:rPr lang="en-US" sz="1600" dirty="0"/>
              <a:t>So Moses went to Egypt land...</a:t>
            </a:r>
            <a:br>
              <a:rPr lang="en-US" sz="1600" dirty="0"/>
            </a:br>
            <a:r>
              <a:rPr lang="en-US" sz="1600" dirty="0"/>
              <a:t>Let My People Go!</a:t>
            </a:r>
          </a:p>
          <a:p>
            <a:pPr marL="174625" indent="-174625">
              <a:tabLst>
                <a:tab pos="457200" algn="l"/>
              </a:tabLst>
              <a:defRPr/>
            </a:pPr>
            <a:r>
              <a:rPr lang="en-US" sz="1600" dirty="0"/>
              <a:t>He made all Pharaoh understand...</a:t>
            </a:r>
            <a:br>
              <a:rPr lang="en-US" sz="1600" dirty="0"/>
            </a:br>
            <a:r>
              <a:rPr lang="en-US" sz="1600" dirty="0"/>
              <a:t>Let My People Go!</a:t>
            </a:r>
          </a:p>
          <a:p>
            <a:pPr marL="174625" indent="-174625">
              <a:tabLst>
                <a:tab pos="457200" algn="l"/>
              </a:tabLst>
              <a:defRPr/>
            </a:pPr>
            <a:r>
              <a:rPr lang="en-US" sz="1600" dirty="0"/>
              <a:t>Yes The Lord said 'Go down, Moses way down in Egypt land, tell old Pharaohs to</a:t>
            </a:r>
            <a:br>
              <a:rPr lang="en-US" sz="1600" dirty="0"/>
            </a:br>
            <a:r>
              <a:rPr lang="en-US" sz="1600" dirty="0"/>
              <a:t>Let My People Go!‘</a:t>
            </a:r>
          </a:p>
          <a:p>
            <a:pPr marL="174625" indent="-174625">
              <a:tabLst>
                <a:tab pos="457200" algn="l"/>
              </a:tabLst>
              <a:defRPr/>
            </a:pPr>
            <a:r>
              <a:rPr lang="en-US" sz="1600" dirty="0"/>
              <a:t>Thus spoke the Lord, bold Moses said:</a:t>
            </a:r>
            <a:br>
              <a:rPr lang="en-US" sz="1600" dirty="0"/>
            </a:br>
            <a:r>
              <a:rPr lang="en-US" sz="1600" dirty="0"/>
              <a:t>Let My People Go!</a:t>
            </a:r>
          </a:p>
          <a:p>
            <a:pPr marL="174625" indent="-174625">
              <a:tabLst>
                <a:tab pos="457200" algn="l"/>
              </a:tabLst>
              <a:defRPr/>
            </a:pPr>
            <a:r>
              <a:rPr lang="en-US" sz="1600" dirty="0"/>
              <a:t>'If not I'll smite, your firstborn's dead'</a:t>
            </a:r>
            <a:br>
              <a:rPr lang="en-US" sz="1600" dirty="0"/>
            </a:br>
            <a:r>
              <a:rPr lang="en-US" sz="1600" dirty="0"/>
              <a:t>Let My People Go!</a:t>
            </a:r>
          </a:p>
          <a:p>
            <a:pPr marL="174625" indent="-174625">
              <a:tabLst>
                <a:tab pos="457200" algn="l"/>
              </a:tabLst>
              <a:defRPr/>
            </a:pPr>
            <a:r>
              <a:rPr lang="en-US" sz="1600" dirty="0"/>
              <a:t>Cause the Lord said 'Go down, Moses</a:t>
            </a:r>
          </a:p>
          <a:p>
            <a:pPr marL="174625" indent="-174625">
              <a:tabLst>
                <a:tab pos="457200" algn="l"/>
              </a:tabLst>
              <a:defRPr/>
            </a:pPr>
            <a:r>
              <a:rPr lang="en-US" sz="1600" dirty="0"/>
              <a:t>way down in Egypt land, tell old Pharaoh to</a:t>
            </a:r>
            <a:br>
              <a:rPr lang="en-US" sz="1600" dirty="0"/>
            </a:br>
            <a:r>
              <a:rPr lang="en-US" sz="1600" dirty="0"/>
              <a:t>Let My People Go!‘</a:t>
            </a:r>
          </a:p>
          <a:p>
            <a:pPr marL="174625" indent="-174625">
              <a:tabLst>
                <a:tab pos="457200" algn="l"/>
              </a:tabLst>
              <a:defRPr/>
            </a:pPr>
            <a:r>
              <a:rPr lang="en-US" sz="1600" dirty="0"/>
              <a:t>tell old Pharaoh to let My People Go</a:t>
            </a:r>
            <a:br>
              <a:rPr lang="en-US" sz="1600" dirty="0"/>
            </a:br>
            <a:r>
              <a:rPr lang="en-US" sz="1600" dirty="0" smtClean="0"/>
              <a:t>5</a:t>
            </a:r>
            <a:endParaRPr lang="en-US" sz="1600" dirty="0"/>
          </a:p>
          <a:p>
            <a:pPr marL="174625" indent="-174625">
              <a:tabLst>
                <a:tab pos="457200" algn="l"/>
              </a:tabLst>
              <a:defRPr/>
            </a:pPr>
            <a:r>
              <a:rPr lang="en-US" sz="1600" dirty="0">
                <a:solidFill>
                  <a:schemeClr val="tx2"/>
                </a:solidFill>
              </a:rPr>
              <a:t>Notice the call and response</a:t>
            </a:r>
          </a:p>
          <a:p>
            <a:pPr marL="174625" indent="-174625">
              <a:tabLst>
                <a:tab pos="457200" algn="l"/>
              </a:tabLst>
              <a:defRPr/>
            </a:pPr>
            <a:r>
              <a:rPr lang="en-US" sz="1050" dirty="0"/>
              <a:t>Learn more about Spirituals: </a:t>
            </a:r>
            <a:r>
              <a:rPr lang="en-US" sz="1050" dirty="0">
                <a:hlinkClick r:id="rId3"/>
              </a:rPr>
              <a:t>http://</a:t>
            </a:r>
            <a:r>
              <a:rPr lang="en-US" sz="1050" dirty="0" smtClean="0">
                <a:hlinkClick r:id="rId3"/>
              </a:rPr>
              <a:t>ctl.du.e5du/spirituals/History</a:t>
            </a:r>
            <a:r>
              <a:rPr lang="en-US" sz="1050" dirty="0">
                <a:hlinkClick r:id="rId3"/>
              </a:rPr>
              <a:t>/</a:t>
            </a:r>
            <a:r>
              <a:rPr lang="en-US" sz="1050" dirty="0"/>
              <a:t> </a:t>
            </a:r>
          </a:p>
        </p:txBody>
      </p:sp>
      <p:sp>
        <p:nvSpPr>
          <p:cNvPr id="2" name="Text Box 9"/>
          <p:cNvSpPr txBox="1">
            <a:spLocks noChangeArrowheads="1"/>
          </p:cNvSpPr>
          <p:nvPr/>
        </p:nvSpPr>
        <p:spPr bwMode="auto">
          <a:xfrm>
            <a:off x="4724400" y="838200"/>
            <a:ext cx="4114800" cy="461963"/>
          </a:xfrm>
          <a:prstGeom prst="rect">
            <a:avLst/>
          </a:prstGeom>
          <a:noFill/>
          <a:ln w="9525">
            <a:noFill/>
            <a:miter lim="800000"/>
            <a:headEnd/>
            <a:tailEnd/>
          </a:ln>
        </p:spPr>
        <p:txBody>
          <a:bodyPr>
            <a:spAutoFit/>
          </a:bodyPr>
          <a:lstStyle/>
          <a:p>
            <a:pPr algn="ctr">
              <a:spcBef>
                <a:spcPct val="50000"/>
              </a:spcBef>
            </a:pPr>
            <a:r>
              <a:rPr lang="en-US" sz="2400" dirty="0">
                <a:solidFill>
                  <a:schemeClr val="tx2"/>
                </a:solidFill>
              </a:rPr>
              <a:t>Louis </a:t>
            </a:r>
            <a:r>
              <a:rPr lang="en-US" sz="2400" dirty="0" smtClean="0">
                <a:solidFill>
                  <a:schemeClr val="tx2"/>
                </a:solidFill>
              </a:rPr>
              <a:t>Armstrong </a:t>
            </a:r>
            <a:r>
              <a:rPr lang="en-US" sz="2400" dirty="0">
                <a:solidFill>
                  <a:schemeClr val="tx2"/>
                </a:solidFill>
              </a:rPr>
              <a:t>Version</a:t>
            </a:r>
            <a:endParaRPr lang="en-US" dirty="0">
              <a:solidFill>
                <a:schemeClr val="tx2"/>
              </a:solidFill>
            </a:endParaRPr>
          </a:p>
        </p:txBody>
      </p:sp>
      <p:sp>
        <p:nvSpPr>
          <p:cNvPr id="10" name="Rectangle 2"/>
          <p:cNvSpPr txBox="1">
            <a:spLocks noChangeArrowheads="1"/>
          </p:cNvSpPr>
          <p:nvPr/>
        </p:nvSpPr>
        <p:spPr>
          <a:xfrm>
            <a:off x="457200" y="1219200"/>
            <a:ext cx="8229600" cy="685800"/>
          </a:xfrm>
          <a:prstGeom prst="rect">
            <a:avLst/>
          </a:prstGeom>
        </p:spPr>
        <p:txBody>
          <a:bodyPr anchor="b">
            <a:normAutofit fontScale="97500" lnSpcReduction="10000"/>
          </a:bodyPr>
          <a:lstStyle/>
          <a:p>
            <a:pPr algn="ctr" fontAlgn="auto">
              <a:spcAft>
                <a:spcPts val="0"/>
              </a:spcAft>
              <a:defRPr/>
            </a:pPr>
            <a:r>
              <a:rPr lang="en-US" sz="2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"And the LORD </a:t>
            </a:r>
            <a:r>
              <a:rPr lang="en-US" sz="1600" b="1" dirty="0" err="1">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spake</a:t>
            </a:r>
            <a: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unto Moses, go unto Pharaoh, and say unto him,</a:t>
            </a:r>
            <a:b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br>
            <a: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thus </a:t>
            </a:r>
            <a:r>
              <a:rPr lang="en-US" sz="1600" b="1" dirty="0" err="1">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saith</a:t>
            </a:r>
            <a: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the LORD, </a:t>
            </a:r>
            <a:r>
              <a:rPr lang="en-US" sz="1600" b="1" i="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Let my people go, that they may serve me</a:t>
            </a:r>
            <a:r>
              <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Exodus 8:1</a:t>
            </a:r>
          </a:p>
        </p:txBody>
      </p:sp>
    </p:spTree>
    <p:extLst>
      <p:ext uri="{BB962C8B-B14F-4D97-AF65-F5344CB8AC3E}">
        <p14:creationId xmlns:p14="http://schemas.microsoft.com/office/powerpoint/2010/main" val="3412944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868362"/>
          </a:xfrm>
        </p:spPr>
        <p:txBody>
          <a:bodyPr/>
          <a:lstStyle/>
          <a:p>
            <a:pPr eaLnBrk="1" hangingPunct="1"/>
            <a:r>
              <a:rPr lang="en-US" altLang="en-US" b="1" smtClean="0">
                <a:solidFill>
                  <a:schemeClr val="accent2"/>
                </a:solidFill>
              </a:rPr>
              <a:t>The Ten Commandments </a:t>
            </a:r>
            <a:r>
              <a:rPr lang="en-US" altLang="en-US" sz="2400" smtClean="0">
                <a:solidFill>
                  <a:schemeClr val="accent2"/>
                </a:solidFill>
              </a:rPr>
              <a:t>Exodus 20/Deut 5</a:t>
            </a:r>
          </a:p>
        </p:txBody>
      </p:sp>
      <p:sp>
        <p:nvSpPr>
          <p:cNvPr id="35843" name="Rectangle 3"/>
          <p:cNvSpPr>
            <a:spLocks noGrp="1" noChangeArrowheads="1"/>
          </p:cNvSpPr>
          <p:nvPr>
            <p:ph sz="quarter" idx="1"/>
          </p:nvPr>
        </p:nvSpPr>
        <p:spPr>
          <a:xfrm>
            <a:off x="457200" y="1219200"/>
            <a:ext cx="8305800" cy="5257800"/>
          </a:xfrm>
        </p:spPr>
        <p:txBody>
          <a:bodyPr/>
          <a:lstStyle/>
          <a:p>
            <a:pPr eaLnBrk="1" hangingPunct="1">
              <a:lnSpc>
                <a:spcPct val="80000"/>
              </a:lnSpc>
              <a:buFontTx/>
              <a:buNone/>
            </a:pPr>
            <a:r>
              <a:rPr lang="en-US" altLang="en-US" sz="1600" b="1" smtClean="0"/>
              <a:t>I am the Lord your God, who brought you out of the land of Egypt, out of the house of slavery;</a:t>
            </a:r>
          </a:p>
          <a:p>
            <a:pPr eaLnBrk="1" hangingPunct="1">
              <a:lnSpc>
                <a:spcPct val="80000"/>
              </a:lnSpc>
              <a:buFontTx/>
              <a:buAutoNum type="arabicPeriod"/>
            </a:pPr>
            <a:r>
              <a:rPr lang="en-US" altLang="en-US" sz="2400" b="1" smtClean="0"/>
              <a:t>You shall have no other gods before me. </a:t>
            </a:r>
          </a:p>
          <a:p>
            <a:pPr eaLnBrk="1" hangingPunct="1">
              <a:lnSpc>
                <a:spcPct val="80000"/>
              </a:lnSpc>
              <a:buFontTx/>
              <a:buAutoNum type="arabicPeriod"/>
            </a:pPr>
            <a:r>
              <a:rPr lang="en-US" altLang="en-US" sz="2400" b="1" smtClean="0"/>
              <a:t>You shall not make for yourself an idol,</a:t>
            </a:r>
          </a:p>
          <a:p>
            <a:pPr lvl="1" eaLnBrk="1" hangingPunct="1">
              <a:lnSpc>
                <a:spcPct val="80000"/>
              </a:lnSpc>
              <a:buFontTx/>
              <a:buChar char="•"/>
            </a:pPr>
            <a:r>
              <a:rPr lang="en-US" altLang="en-US" sz="1800" smtClean="0"/>
              <a:t>whether in the form of anything that is in heaven above, or that is on the earth beneath, or that is in the water under the earth. 5You shall not bow down to them or worship them; for I the Lord your God am a jealous God, punishing children for the iniquity of parents, to the third and the fourth generation of those who reject me, 6but showing steadfast love to the thousandth generation of those who love me and keep my commandments. </a:t>
            </a:r>
          </a:p>
          <a:p>
            <a:pPr eaLnBrk="1" hangingPunct="1">
              <a:lnSpc>
                <a:spcPct val="80000"/>
              </a:lnSpc>
              <a:buFontTx/>
              <a:buAutoNum type="arabicPeriod"/>
            </a:pPr>
            <a:r>
              <a:rPr lang="en-US" altLang="en-US" sz="2400" b="1" smtClean="0"/>
              <a:t>You shall not make wrongful use of the name of the Lord your God,</a:t>
            </a:r>
            <a:r>
              <a:rPr lang="en-US" altLang="en-US" sz="2400" smtClean="0"/>
              <a:t> </a:t>
            </a:r>
          </a:p>
          <a:p>
            <a:pPr lvl="1" eaLnBrk="1" hangingPunct="1">
              <a:lnSpc>
                <a:spcPct val="80000"/>
              </a:lnSpc>
              <a:buFontTx/>
              <a:buChar char="•"/>
            </a:pPr>
            <a:r>
              <a:rPr lang="en-US" altLang="en-US" sz="1800" smtClean="0"/>
              <a:t>for the Lord will not acquit anyone who misuses his name. </a:t>
            </a:r>
          </a:p>
          <a:p>
            <a:pPr eaLnBrk="1" hangingPunct="1">
              <a:lnSpc>
                <a:spcPct val="80000"/>
              </a:lnSpc>
              <a:buFontTx/>
              <a:buAutoNum type="arabicPeriod"/>
            </a:pPr>
            <a:r>
              <a:rPr lang="en-US" altLang="en-US" sz="2400" b="1" smtClean="0"/>
              <a:t>Remember the Sabbath day, and keep it holy.</a:t>
            </a:r>
            <a:r>
              <a:rPr lang="en-US" altLang="en-US" sz="2400" smtClean="0"/>
              <a:t> </a:t>
            </a:r>
          </a:p>
          <a:p>
            <a:pPr lvl="1" eaLnBrk="1" hangingPunct="1">
              <a:lnSpc>
                <a:spcPct val="80000"/>
              </a:lnSpc>
              <a:buFontTx/>
              <a:buChar char="•"/>
            </a:pPr>
            <a:r>
              <a:rPr lang="en-US" altLang="en-US" sz="1800" smtClean="0"/>
              <a:t>9For six days you shall labor and do all your work. 10But the seventh day is a Sabbath to the Lord your God; you shall not do any work—you, your son or your daughter, your male or female slave, your livestock, or the alien resident in your towns. 11For in six days the Lord made heaven and earth, the sea, and all that is in them, but rested the seventh day; therefore the Lord blessed the Sabbath day and consecrated it. </a:t>
            </a:r>
          </a:p>
        </p:txBody>
      </p:sp>
    </p:spTree>
    <p:extLst>
      <p:ext uri="{BB962C8B-B14F-4D97-AF65-F5344CB8AC3E}">
        <p14:creationId xmlns:p14="http://schemas.microsoft.com/office/powerpoint/2010/main" val="2044801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68362"/>
          </a:xfrm>
        </p:spPr>
        <p:txBody>
          <a:bodyPr/>
          <a:lstStyle/>
          <a:p>
            <a:pPr eaLnBrk="1" hangingPunct="1"/>
            <a:r>
              <a:rPr lang="en-US" altLang="en-US" b="1" smtClean="0">
                <a:solidFill>
                  <a:schemeClr val="accent2"/>
                </a:solidFill>
              </a:rPr>
              <a:t>The Ten Commandments </a:t>
            </a:r>
            <a:r>
              <a:rPr lang="en-US" altLang="en-US" sz="2400" smtClean="0">
                <a:solidFill>
                  <a:schemeClr val="accent2"/>
                </a:solidFill>
              </a:rPr>
              <a:t>Exodus 20/Deut 5</a:t>
            </a:r>
          </a:p>
        </p:txBody>
      </p:sp>
      <p:sp>
        <p:nvSpPr>
          <p:cNvPr id="13315" name="Rectangle 3"/>
          <p:cNvSpPr>
            <a:spLocks noGrp="1" noChangeArrowheads="1"/>
          </p:cNvSpPr>
          <p:nvPr>
            <p:ph sz="quarter" idx="1"/>
          </p:nvPr>
        </p:nvSpPr>
        <p:spPr>
          <a:xfrm>
            <a:off x="457200" y="1371600"/>
            <a:ext cx="8229600" cy="5105400"/>
          </a:xfrm>
        </p:spPr>
        <p:txBody>
          <a:bodyPr/>
          <a:lstStyle/>
          <a:p>
            <a:pPr marL="285750" indent="-285750" eaLnBrk="1" hangingPunct="1">
              <a:lnSpc>
                <a:spcPct val="80000"/>
              </a:lnSpc>
              <a:buFont typeface="+mj-lt"/>
              <a:buAutoNum type="arabicPeriod" startAt="5"/>
              <a:defRPr/>
            </a:pPr>
            <a:r>
              <a:rPr lang="en-US" sz="2400" b="1" dirty="0" smtClean="0"/>
              <a:t>Honor your father and your mother,</a:t>
            </a:r>
            <a:r>
              <a:rPr lang="en-US" sz="2400" dirty="0" smtClean="0"/>
              <a:t> </a:t>
            </a:r>
          </a:p>
          <a:p>
            <a:pPr lvl="1" eaLnBrk="1" hangingPunct="1">
              <a:lnSpc>
                <a:spcPct val="80000"/>
              </a:lnSpc>
              <a:buFontTx/>
              <a:buChar char="•"/>
              <a:defRPr/>
            </a:pPr>
            <a:r>
              <a:rPr lang="en-US" sz="1800" dirty="0" smtClean="0"/>
              <a:t>so that your days may be long in the land that the Lord your God is giving you. </a:t>
            </a:r>
          </a:p>
          <a:p>
            <a:pPr eaLnBrk="1" hangingPunct="1">
              <a:lnSpc>
                <a:spcPct val="80000"/>
              </a:lnSpc>
              <a:buFontTx/>
              <a:buAutoNum type="arabicPeriod" startAt="5"/>
              <a:defRPr/>
            </a:pPr>
            <a:r>
              <a:rPr lang="en-US" sz="2400" b="1" dirty="0" smtClean="0"/>
              <a:t>You shall not murder. </a:t>
            </a:r>
          </a:p>
          <a:p>
            <a:pPr eaLnBrk="1" hangingPunct="1">
              <a:lnSpc>
                <a:spcPct val="80000"/>
              </a:lnSpc>
              <a:buFontTx/>
              <a:buAutoNum type="arabicPeriod" startAt="5"/>
              <a:defRPr/>
            </a:pPr>
            <a:r>
              <a:rPr lang="en-US" sz="2400" b="1" dirty="0" smtClean="0"/>
              <a:t>You shall not commit adultery. </a:t>
            </a:r>
          </a:p>
          <a:p>
            <a:pPr eaLnBrk="1" hangingPunct="1">
              <a:lnSpc>
                <a:spcPct val="80000"/>
              </a:lnSpc>
              <a:buFontTx/>
              <a:buAutoNum type="arabicPeriod" startAt="5"/>
              <a:defRPr/>
            </a:pPr>
            <a:r>
              <a:rPr lang="en-US" sz="2400" b="1" dirty="0" smtClean="0"/>
              <a:t>You shall not steal. </a:t>
            </a:r>
          </a:p>
          <a:p>
            <a:pPr eaLnBrk="1" hangingPunct="1">
              <a:lnSpc>
                <a:spcPct val="80000"/>
              </a:lnSpc>
              <a:buFontTx/>
              <a:buAutoNum type="arabicPeriod" startAt="5"/>
              <a:defRPr/>
            </a:pPr>
            <a:r>
              <a:rPr lang="en-US" sz="2400" b="1" dirty="0" smtClean="0"/>
              <a:t>You shall not bear false witness against your neighbor. </a:t>
            </a:r>
          </a:p>
          <a:p>
            <a:pPr eaLnBrk="1" hangingPunct="1">
              <a:lnSpc>
                <a:spcPct val="80000"/>
              </a:lnSpc>
              <a:buFontTx/>
              <a:buAutoNum type="arabicPeriod" startAt="5"/>
              <a:defRPr/>
            </a:pPr>
            <a:r>
              <a:rPr lang="en-US" sz="2400" b="1" dirty="0" smtClean="0"/>
              <a:t>You shall not covet </a:t>
            </a:r>
          </a:p>
          <a:p>
            <a:pPr lvl="1" eaLnBrk="1" hangingPunct="1">
              <a:lnSpc>
                <a:spcPct val="80000"/>
              </a:lnSpc>
              <a:buFontTx/>
              <a:buChar char="•"/>
              <a:defRPr/>
            </a:pPr>
            <a:r>
              <a:rPr lang="en-US" sz="1800" dirty="0" smtClean="0"/>
              <a:t>your neighbor’s house; you shall not covet your neighbor’s wife, or male or female slave, or ox, or donkey, or anything that belongs to your neighbor. </a:t>
            </a:r>
          </a:p>
        </p:txBody>
      </p:sp>
      <p:pic>
        <p:nvPicPr>
          <p:cNvPr id="37892" name="Picture 2" descr="JJ Tissot - M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19600"/>
            <a:ext cx="1795463"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893" name="Picture 6" descr="http://biblescripture.net/Decalogu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572000"/>
            <a:ext cx="3271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http://biblescripture.net/Decalogue.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953000"/>
            <a:ext cx="32321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29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457200" y="274638"/>
            <a:ext cx="8229600" cy="715962"/>
          </a:xfrm>
        </p:spPr>
        <p:txBody>
          <a:bodyPr/>
          <a:lstStyle/>
          <a:p>
            <a:pPr eaLnBrk="1" hangingPunct="1"/>
            <a:r>
              <a:rPr lang="en-US" altLang="en-US" b="1" smtClean="0">
                <a:solidFill>
                  <a:schemeClr val="accent2"/>
                </a:solidFill>
              </a:rPr>
              <a:t>Did Moses have horns?</a:t>
            </a:r>
            <a:endParaRPr lang="en-US" altLang="en-US" smtClean="0">
              <a:solidFill>
                <a:schemeClr val="accent2"/>
              </a:solidFill>
            </a:endParaRPr>
          </a:p>
        </p:txBody>
      </p:sp>
      <p:pic>
        <p:nvPicPr>
          <p:cNvPr id="41987" name="Picture 4" descr="Michelangelo-Moses Hean"/>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495925" y="1295400"/>
            <a:ext cx="323056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88" name="Text Box 8"/>
          <p:cNvSpPr txBox="1">
            <a:spLocks noChangeArrowheads="1"/>
          </p:cNvSpPr>
          <p:nvPr/>
        </p:nvSpPr>
        <p:spPr bwMode="auto">
          <a:xfrm>
            <a:off x="304800" y="998538"/>
            <a:ext cx="4800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Char char="•"/>
            </a:pPr>
            <a:r>
              <a:rPr lang="en-US" altLang="en-US" sz="1800" dirty="0">
                <a:latin typeface="Arial" panose="020B0604020202020204" pitchFamily="34" charset="0"/>
              </a:rPr>
              <a:t>When Moses descended from Sinai the second time, the Torah tells us </a:t>
            </a:r>
            <a:r>
              <a:rPr lang="en-US" altLang="en-US" sz="1800" dirty="0">
                <a:solidFill>
                  <a:srgbClr val="7030A0"/>
                </a:solidFill>
                <a:latin typeface="Arial" panose="020B0604020202020204" pitchFamily="34" charset="0"/>
              </a:rPr>
              <a:t>“the skin of his face was </a:t>
            </a:r>
            <a:r>
              <a:rPr lang="en-US" altLang="en-US" sz="1800" dirty="0" smtClean="0">
                <a:solidFill>
                  <a:srgbClr val="7030A0"/>
                </a:solidFill>
                <a:latin typeface="Arial" panose="020B0604020202020204" pitchFamily="34" charset="0"/>
              </a:rPr>
              <a:t>radiant”</a:t>
            </a:r>
            <a:r>
              <a:rPr lang="en-US" altLang="en-US" sz="1800" dirty="0">
                <a:latin typeface="Arial" panose="020B0604020202020204" pitchFamily="34" charset="0"/>
              </a:rPr>
              <a:t> (Exodus 34:30</a:t>
            </a:r>
            <a:r>
              <a:rPr lang="en-US" altLang="en-US" sz="1800" dirty="0" smtClean="0">
                <a:latin typeface="Arial" panose="020B0604020202020204" pitchFamily="34" charset="0"/>
              </a:rPr>
              <a:t>)</a:t>
            </a:r>
            <a:r>
              <a:rPr lang="en-US" altLang="en-US" sz="1800" dirty="0" smtClean="0">
                <a:solidFill>
                  <a:srgbClr val="7030A0"/>
                </a:solidFill>
                <a:latin typeface="Arial" panose="020B0604020202020204" pitchFamily="34" charset="0"/>
              </a:rPr>
              <a:t>.</a:t>
            </a:r>
            <a:r>
              <a:rPr lang="en-US" altLang="en-US" sz="1800" dirty="0" smtClean="0">
                <a:latin typeface="Arial" panose="020B0604020202020204" pitchFamily="34" charset="0"/>
              </a:rPr>
              <a:t> To </a:t>
            </a:r>
            <a:r>
              <a:rPr lang="en-US" altLang="en-US" sz="1800" dirty="0">
                <a:latin typeface="Arial" panose="020B0604020202020204" pitchFamily="34" charset="0"/>
              </a:rPr>
              <a:t>protect the people from </a:t>
            </a:r>
            <a:r>
              <a:rPr lang="en-US" altLang="en-US" sz="1800" dirty="0" smtClean="0">
                <a:latin typeface="Arial" panose="020B0604020202020204" pitchFamily="34" charset="0"/>
              </a:rPr>
              <a:t>his </a:t>
            </a:r>
            <a:r>
              <a:rPr lang="en-US" altLang="en-US" sz="1800" dirty="0">
                <a:latin typeface="Arial" panose="020B0604020202020204" pitchFamily="34" charset="0"/>
              </a:rPr>
              <a:t>glowing aura, Moses </a:t>
            </a:r>
            <a:r>
              <a:rPr lang="en-US" altLang="en-US" sz="1800" dirty="0" smtClean="0">
                <a:latin typeface="Arial" panose="020B0604020202020204" pitchFamily="34" charset="0"/>
              </a:rPr>
              <a:t>wore a </a:t>
            </a:r>
            <a:r>
              <a:rPr lang="en-US" altLang="en-US" sz="1800" dirty="0">
                <a:latin typeface="Arial" panose="020B0604020202020204" pitchFamily="34" charset="0"/>
              </a:rPr>
              <a:t>veil at all times, except when teaching Torah. </a:t>
            </a:r>
          </a:p>
          <a:p>
            <a:pPr eaLnBrk="1" hangingPunct="1">
              <a:spcBef>
                <a:spcPct val="0"/>
              </a:spcBef>
              <a:buClrTx/>
              <a:buSzTx/>
              <a:buFontTx/>
              <a:buChar char="•"/>
            </a:pPr>
            <a:r>
              <a:rPr lang="en-US" altLang="en-US" sz="1800" dirty="0">
                <a:latin typeface="Arial" panose="020B0604020202020204" pitchFamily="34" charset="0"/>
              </a:rPr>
              <a:t>The Hebrew word meaning </a:t>
            </a:r>
            <a:r>
              <a:rPr lang="en-US" altLang="en-US" sz="1800" i="1" dirty="0">
                <a:solidFill>
                  <a:srgbClr val="7030A0"/>
                </a:solidFill>
                <a:latin typeface="Arial" panose="020B0604020202020204" pitchFamily="34" charset="0"/>
              </a:rPr>
              <a:t>to be radiant </a:t>
            </a:r>
            <a:r>
              <a:rPr lang="en-US" altLang="en-US" sz="1800" dirty="0">
                <a:latin typeface="Arial" panose="020B0604020202020204" pitchFamily="34" charset="0"/>
              </a:rPr>
              <a:t>or </a:t>
            </a:r>
            <a:r>
              <a:rPr lang="en-US" altLang="en-US" sz="1800" i="1" dirty="0">
                <a:solidFill>
                  <a:srgbClr val="7030A0"/>
                </a:solidFill>
                <a:latin typeface="Arial" panose="020B0604020202020204" pitchFamily="34" charset="0"/>
              </a:rPr>
              <a:t>cast a glow </a:t>
            </a:r>
            <a:r>
              <a:rPr lang="en-US" altLang="en-US" sz="1800" dirty="0">
                <a:latin typeface="Arial" panose="020B0604020202020204" pitchFamily="34" charset="0"/>
              </a:rPr>
              <a:t>which is used in the above-quoted Biblical passage is “</a:t>
            </a:r>
            <a:r>
              <a:rPr lang="en-US" altLang="en-US" sz="1800" i="1" dirty="0" err="1">
                <a:solidFill>
                  <a:srgbClr val="0070C0"/>
                </a:solidFill>
                <a:latin typeface="Arial" panose="020B0604020202020204" pitchFamily="34" charset="0"/>
              </a:rPr>
              <a:t>karan</a:t>
            </a:r>
            <a:r>
              <a:rPr lang="en-US" altLang="en-US" sz="1800" dirty="0">
                <a:latin typeface="Arial" panose="020B0604020202020204" pitchFamily="34" charset="0"/>
              </a:rPr>
              <a:t>.”  When</a:t>
            </a:r>
          </a:p>
          <a:p>
            <a:pPr eaLnBrk="1" hangingPunct="1">
              <a:spcBef>
                <a:spcPct val="0"/>
              </a:spcBef>
              <a:buClrTx/>
              <a:buSzTx/>
              <a:buFontTx/>
              <a:buChar char="•"/>
            </a:pPr>
            <a:r>
              <a:rPr lang="en-US" altLang="en-US" sz="1800" dirty="0">
                <a:latin typeface="Arial" panose="020B0604020202020204" pitchFamily="34" charset="0"/>
              </a:rPr>
              <a:t>Jerome’s </a:t>
            </a:r>
            <a:r>
              <a:rPr lang="en-US" altLang="en-US" sz="1800" b="1" u="sng" dirty="0">
                <a:latin typeface="Arial" panose="020B0604020202020204" pitchFamily="34" charset="0"/>
              </a:rPr>
              <a:t>Vulgate</a:t>
            </a:r>
            <a:r>
              <a:rPr lang="en-US" altLang="en-US" sz="1800" dirty="0">
                <a:latin typeface="Arial" panose="020B0604020202020204" pitchFamily="34" charset="0"/>
              </a:rPr>
              <a:t>, the </a:t>
            </a:r>
            <a:r>
              <a:rPr lang="en-US" altLang="en-US" sz="1800" dirty="0" smtClean="0">
                <a:latin typeface="Arial" panose="020B0604020202020204" pitchFamily="34" charset="0"/>
              </a:rPr>
              <a:t>standard Latin </a:t>
            </a:r>
            <a:r>
              <a:rPr lang="en-US" altLang="en-US" sz="1800" dirty="0">
                <a:latin typeface="Arial" panose="020B0604020202020204" pitchFamily="34" charset="0"/>
              </a:rPr>
              <a:t>translation </a:t>
            </a:r>
            <a:r>
              <a:rPr lang="en-US" altLang="en-US" sz="1800" dirty="0" smtClean="0">
                <a:latin typeface="Arial" panose="020B0604020202020204" pitchFamily="34" charset="0"/>
              </a:rPr>
              <a:t>of </a:t>
            </a:r>
            <a:r>
              <a:rPr lang="en-US" altLang="en-US" sz="1800" dirty="0">
                <a:latin typeface="Arial" panose="020B0604020202020204" pitchFamily="34" charset="0"/>
              </a:rPr>
              <a:t>the Bible, was composed in the 5th century CE, Jerome took the verb “</a:t>
            </a:r>
            <a:r>
              <a:rPr lang="en-US" altLang="en-US" sz="1800" i="1" dirty="0" err="1">
                <a:latin typeface="Arial" panose="020B0604020202020204" pitchFamily="34" charset="0"/>
              </a:rPr>
              <a:t>karan</a:t>
            </a:r>
            <a:r>
              <a:rPr lang="en-US" altLang="en-US" sz="1800" dirty="0">
                <a:latin typeface="Arial" panose="020B0604020202020204" pitchFamily="34" charset="0"/>
              </a:rPr>
              <a:t>” to be a literal form of the noun “</a:t>
            </a:r>
            <a:r>
              <a:rPr lang="en-US" altLang="en-US" sz="1800" i="1" dirty="0" err="1">
                <a:latin typeface="Arial" panose="020B0604020202020204" pitchFamily="34" charset="0"/>
              </a:rPr>
              <a:t>keren</a:t>
            </a:r>
            <a:r>
              <a:rPr lang="en-US" altLang="en-US" sz="1800" dirty="0">
                <a:latin typeface="Arial" panose="020B0604020202020204" pitchFamily="34" charset="0"/>
              </a:rPr>
              <a:t>” which means a horn.  </a:t>
            </a:r>
          </a:p>
          <a:p>
            <a:pPr eaLnBrk="1" hangingPunct="1">
              <a:spcBef>
                <a:spcPct val="0"/>
              </a:spcBef>
              <a:buClrTx/>
              <a:buSzTx/>
              <a:buFontTx/>
              <a:buChar char="•"/>
            </a:pPr>
            <a:r>
              <a:rPr lang="en-US" altLang="en-US" sz="1800" dirty="0">
                <a:latin typeface="Arial" panose="020B0604020202020204" pitchFamily="34" charset="0"/>
              </a:rPr>
              <a:t>So rather than meaning, “</a:t>
            </a:r>
            <a:r>
              <a:rPr lang="en-US" altLang="en-US" sz="1800" dirty="0">
                <a:solidFill>
                  <a:srgbClr val="0070C0"/>
                </a:solidFill>
                <a:latin typeface="Arial" panose="020B0604020202020204" pitchFamily="34" charset="0"/>
              </a:rPr>
              <a:t>to emit rays</a:t>
            </a:r>
            <a:r>
              <a:rPr lang="en-US" altLang="en-US" sz="1800" dirty="0">
                <a:latin typeface="Arial" panose="020B0604020202020204" pitchFamily="34" charset="0"/>
              </a:rPr>
              <a:t>,” he understood it to mean “</a:t>
            </a:r>
            <a:r>
              <a:rPr lang="en-US" altLang="en-US" sz="1800" dirty="0">
                <a:solidFill>
                  <a:srgbClr val="0070C0"/>
                </a:solidFill>
                <a:latin typeface="Arial" panose="020B0604020202020204" pitchFamily="34" charset="0"/>
              </a:rPr>
              <a:t>to grow horns</a:t>
            </a:r>
            <a:r>
              <a:rPr lang="en-US" altLang="en-US" sz="1800" dirty="0">
                <a:latin typeface="Arial" panose="020B0604020202020204" pitchFamily="34" charset="0"/>
              </a:rPr>
              <a:t>.”</a:t>
            </a:r>
          </a:p>
          <a:p>
            <a:pPr eaLnBrk="1" hangingPunct="1">
              <a:spcBef>
                <a:spcPct val="0"/>
              </a:spcBef>
              <a:buClrTx/>
              <a:buSzTx/>
              <a:buFontTx/>
              <a:buChar char="•"/>
            </a:pPr>
            <a:r>
              <a:rPr lang="en-US" altLang="en-US" sz="1400" dirty="0">
                <a:latin typeface="Arial" panose="020B0604020202020204" pitchFamily="34" charset="0"/>
              </a:rPr>
              <a:t>(A classic translation error: focusing on the details without enough thought about the context)</a:t>
            </a:r>
          </a:p>
        </p:txBody>
      </p:sp>
      <p:sp>
        <p:nvSpPr>
          <p:cNvPr id="41989" name="TextBox 4"/>
          <p:cNvSpPr txBox="1">
            <a:spLocks noChangeArrowheads="1"/>
          </p:cNvSpPr>
          <p:nvPr/>
        </p:nvSpPr>
        <p:spPr bwMode="auto">
          <a:xfrm>
            <a:off x="5334000" y="6019800"/>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eaLnBrk="1" hangingPunct="1">
              <a:spcBef>
                <a:spcPct val="0"/>
              </a:spcBef>
              <a:buClrTx/>
              <a:buSzTx/>
              <a:buFontTx/>
              <a:buNone/>
            </a:pPr>
            <a:r>
              <a:rPr lang="en-US" altLang="en-US" sz="1800">
                <a:latin typeface="Arial" panose="020B0604020202020204" pitchFamily="34" charset="0"/>
              </a:rPr>
              <a:t>Michelangelo’s Moses (1516)</a:t>
            </a:r>
          </a:p>
        </p:txBody>
      </p:sp>
    </p:spTree>
    <p:extLst>
      <p:ext uri="{BB962C8B-B14F-4D97-AF65-F5344CB8AC3E}">
        <p14:creationId xmlns:p14="http://schemas.microsoft.com/office/powerpoint/2010/main" val="4294414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b="1" smtClean="0">
                <a:solidFill>
                  <a:schemeClr val="accent2"/>
                </a:solidFill>
              </a:rPr>
              <a:t>Exodus 20-24: first laws</a:t>
            </a:r>
            <a:endParaRPr lang="en-US" altLang="en-US" smtClean="0"/>
          </a:p>
        </p:txBody>
      </p:sp>
      <p:sp>
        <p:nvSpPr>
          <p:cNvPr id="18435" name="Content Placeholder 2"/>
          <p:cNvSpPr>
            <a:spLocks noGrp="1"/>
          </p:cNvSpPr>
          <p:nvPr>
            <p:ph sz="quarter" idx="1"/>
          </p:nvPr>
        </p:nvSpPr>
        <p:spPr/>
        <p:txBody>
          <a:bodyPr/>
          <a:lstStyle/>
          <a:p>
            <a:r>
              <a:rPr lang="en-US" altLang="en-US" dirty="0" smtClean="0"/>
              <a:t>20: Ten Commandments (thunder lightning, trumpet, smoke)</a:t>
            </a:r>
          </a:p>
          <a:p>
            <a:r>
              <a:rPr lang="en-US" altLang="en-US" dirty="0" smtClean="0"/>
              <a:t>20:22-23: Laws regarding</a:t>
            </a:r>
          </a:p>
          <a:p>
            <a:pPr lvl="1"/>
            <a:r>
              <a:rPr lang="en-US" altLang="en-US" dirty="0" smtClean="0">
                <a:solidFill>
                  <a:srgbClr val="0000FF"/>
                </a:solidFill>
              </a:rPr>
              <a:t>Alter:</a:t>
            </a:r>
            <a:r>
              <a:rPr lang="en-US" altLang="en-US" dirty="0" smtClean="0"/>
              <a:t> use only natural stones, not cut, in places God shows</a:t>
            </a:r>
          </a:p>
          <a:p>
            <a:pPr lvl="1"/>
            <a:r>
              <a:rPr lang="en-US" altLang="en-US" dirty="0" smtClean="0">
                <a:solidFill>
                  <a:srgbClr val="0000FF"/>
                </a:solidFill>
              </a:rPr>
              <a:t>Slaves: </a:t>
            </a:r>
            <a:r>
              <a:rPr lang="en-US" altLang="en-US" dirty="0" smtClean="0"/>
              <a:t>rules for their protection. Not permanent</a:t>
            </a:r>
          </a:p>
          <a:p>
            <a:pPr lvl="1"/>
            <a:r>
              <a:rPr lang="en-US" altLang="en-US" dirty="0" smtClean="0">
                <a:solidFill>
                  <a:srgbClr val="0000FF"/>
                </a:solidFill>
              </a:rPr>
              <a:t>Violence: </a:t>
            </a:r>
            <a:r>
              <a:rPr lang="en-US" altLang="en-US" dirty="0" smtClean="0"/>
              <a:t>“Eye for eye, tooth for tooth” (21: 24)</a:t>
            </a:r>
          </a:p>
          <a:p>
            <a:pPr lvl="1"/>
            <a:r>
              <a:rPr lang="en-US" altLang="en-US" dirty="0" smtClean="0">
                <a:solidFill>
                  <a:srgbClr val="0000FF"/>
                </a:solidFill>
              </a:rPr>
              <a:t>Property &amp; Restitution: </a:t>
            </a:r>
            <a:r>
              <a:rPr lang="en-US" altLang="en-US" dirty="0" smtClean="0"/>
              <a:t>Responsibility</a:t>
            </a:r>
          </a:p>
          <a:p>
            <a:pPr lvl="1"/>
            <a:r>
              <a:rPr lang="en-US" altLang="en-US" dirty="0" smtClean="0">
                <a:solidFill>
                  <a:srgbClr val="0000FF"/>
                </a:solidFill>
              </a:rPr>
              <a:t>Social &amp; Religious: </a:t>
            </a:r>
            <a:r>
              <a:rPr lang="en-US" altLang="en-US" dirty="0" smtClean="0"/>
              <a:t>no bestiality, be good to foreigners.</a:t>
            </a:r>
          </a:p>
          <a:p>
            <a:pPr lvl="1"/>
            <a:r>
              <a:rPr lang="en-US" altLang="en-US" dirty="0" smtClean="0">
                <a:solidFill>
                  <a:srgbClr val="0000FF"/>
                </a:solidFill>
              </a:rPr>
              <a:t>Justice: </a:t>
            </a:r>
            <a:r>
              <a:rPr lang="en-US" altLang="en-US" dirty="0" smtClean="0"/>
              <a:t>impartial to social status, animal rights</a:t>
            </a:r>
          </a:p>
          <a:p>
            <a:pPr lvl="1"/>
            <a:r>
              <a:rPr lang="en-US" altLang="en-US" dirty="0" smtClean="0">
                <a:solidFill>
                  <a:srgbClr val="0000FF"/>
                </a:solidFill>
              </a:rPr>
              <a:t>Sabbath, Sabbatical: </a:t>
            </a:r>
            <a:r>
              <a:rPr lang="en-US" altLang="en-US" dirty="0" smtClean="0"/>
              <a:t>rest in seventh year, land, slaves, work</a:t>
            </a:r>
          </a:p>
          <a:p>
            <a:r>
              <a:rPr lang="en-US" altLang="en-US" dirty="0" smtClean="0"/>
              <a:t>24: Moses on the Mountain with Joshua 40 days &amp; 40 nights.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6172200" cy="1447800"/>
          </a:xfrm>
        </p:spPr>
        <p:txBody>
          <a:bodyPr/>
          <a:lstStyle/>
          <a:p>
            <a:r>
              <a:rPr lang="en-US" altLang="en-US" b="1" dirty="0" smtClean="0">
                <a:solidFill>
                  <a:schemeClr val="accent2"/>
                </a:solidFill>
              </a:rPr>
              <a:t>Exodus 25-34: </a:t>
            </a:r>
            <a:br>
              <a:rPr lang="en-US" altLang="en-US" b="1" dirty="0" smtClean="0">
                <a:solidFill>
                  <a:schemeClr val="accent2"/>
                </a:solidFill>
              </a:rPr>
            </a:br>
            <a:r>
              <a:rPr lang="en-US" altLang="en-US" b="1" dirty="0" smtClean="0">
                <a:solidFill>
                  <a:schemeClr val="accent2"/>
                </a:solidFill>
              </a:rPr>
              <a:t>Special Objects</a:t>
            </a:r>
            <a:endParaRPr lang="en-US" altLang="en-US" dirty="0" smtClean="0"/>
          </a:p>
        </p:txBody>
      </p:sp>
      <p:sp>
        <p:nvSpPr>
          <p:cNvPr id="19459" name="Content Placeholder 2"/>
          <p:cNvSpPr>
            <a:spLocks noGrp="1"/>
          </p:cNvSpPr>
          <p:nvPr>
            <p:ph sz="quarter" idx="1"/>
          </p:nvPr>
        </p:nvSpPr>
        <p:spPr>
          <a:xfrm>
            <a:off x="609600" y="1752600"/>
            <a:ext cx="7772400" cy="4572000"/>
          </a:xfrm>
        </p:spPr>
        <p:txBody>
          <a:bodyPr/>
          <a:lstStyle/>
          <a:p>
            <a:pPr>
              <a:spcBef>
                <a:spcPts val="200"/>
              </a:spcBef>
            </a:pPr>
            <a:r>
              <a:rPr lang="en-US" altLang="en-US" sz="2400" dirty="0" smtClean="0"/>
              <a:t>25: </a:t>
            </a:r>
            <a:r>
              <a:rPr lang="en-US" altLang="en-US" sz="2400" b="1" dirty="0" smtClean="0">
                <a:solidFill>
                  <a:srgbClr val="0070C0"/>
                </a:solidFill>
              </a:rPr>
              <a:t>Ark of the Covenant</a:t>
            </a:r>
            <a:r>
              <a:rPr lang="en-US" altLang="en-US" sz="2400" dirty="0" smtClean="0"/>
              <a:t>, with table and lamp stand.</a:t>
            </a:r>
          </a:p>
          <a:p>
            <a:pPr>
              <a:spcBef>
                <a:spcPts val="200"/>
              </a:spcBef>
            </a:pPr>
            <a:r>
              <a:rPr lang="en-US" altLang="en-US" sz="2400" dirty="0" smtClean="0"/>
              <a:t>26-27: The </a:t>
            </a:r>
            <a:r>
              <a:rPr lang="en-US" altLang="en-US" sz="2400" b="1" dirty="0" smtClean="0">
                <a:solidFill>
                  <a:srgbClr val="0070C0"/>
                </a:solidFill>
              </a:rPr>
              <a:t>Tabernacle</a:t>
            </a:r>
            <a:r>
              <a:rPr lang="en-US" altLang="en-US" sz="2400" dirty="0" smtClean="0"/>
              <a:t>. Size, furnishings, altar</a:t>
            </a:r>
          </a:p>
          <a:p>
            <a:pPr>
              <a:spcBef>
                <a:spcPts val="200"/>
              </a:spcBef>
            </a:pPr>
            <a:r>
              <a:rPr lang="en-US" altLang="en-US" sz="2400" dirty="0" smtClean="0"/>
              <a:t>28: Priest’s clothing with special breastplate</a:t>
            </a:r>
          </a:p>
          <a:p>
            <a:pPr>
              <a:spcBef>
                <a:spcPts val="200"/>
              </a:spcBef>
            </a:pPr>
            <a:r>
              <a:rPr lang="en-US" altLang="en-US" sz="2400" dirty="0" smtClean="0"/>
              <a:t>29: Ordination of priests and offerings</a:t>
            </a:r>
          </a:p>
          <a:p>
            <a:pPr>
              <a:spcBef>
                <a:spcPts val="200"/>
              </a:spcBef>
            </a:pPr>
            <a:r>
              <a:rPr lang="en-US" altLang="en-US" sz="2400" dirty="0" smtClean="0"/>
              <a:t>30: More furnishings for the tabernacle</a:t>
            </a:r>
          </a:p>
          <a:p>
            <a:pPr>
              <a:spcBef>
                <a:spcPts val="200"/>
              </a:spcBef>
            </a:pPr>
            <a:r>
              <a:rPr lang="en-US" altLang="en-US" sz="2400" dirty="0" smtClean="0"/>
              <a:t>31: Sabbath laws, weekly</a:t>
            </a:r>
          </a:p>
          <a:p>
            <a:pPr>
              <a:spcBef>
                <a:spcPts val="200"/>
              </a:spcBef>
              <a:buFont typeface="Wingdings 2" panose="05020102010507070707" pitchFamily="18" charset="2"/>
              <a:buNone/>
            </a:pPr>
            <a:r>
              <a:rPr lang="en-US" altLang="en-US" sz="2400" dirty="0" smtClean="0"/>
              <a:t>32: The Golden Calf. The most ridiculous excuse ever!!</a:t>
            </a:r>
          </a:p>
          <a:p>
            <a:pPr lvl="1">
              <a:spcBef>
                <a:spcPts val="200"/>
              </a:spcBef>
            </a:pPr>
            <a:r>
              <a:rPr lang="en-US" altLang="en-US" sz="2000" dirty="0" smtClean="0"/>
              <a:t>The stone tablets. The only thing God has ever written (vs. 16), and Moses broke them.</a:t>
            </a:r>
          </a:p>
          <a:p>
            <a:pPr lvl="1">
              <a:spcBef>
                <a:spcPts val="200"/>
              </a:spcBef>
            </a:pPr>
            <a:r>
              <a:rPr lang="en-US" altLang="en-US" sz="2000" dirty="0" smtClean="0"/>
              <a:t>33: Leave Sinai, but God less close, speaks only to Moses.</a:t>
            </a:r>
          </a:p>
          <a:p>
            <a:pPr lvl="2">
              <a:spcBef>
                <a:spcPts val="200"/>
              </a:spcBef>
            </a:pPr>
            <a:r>
              <a:rPr lang="en-US" altLang="en-US" sz="1800" dirty="0" smtClean="0"/>
              <a:t>Moses sees God’s back side.</a:t>
            </a:r>
          </a:p>
          <a:p>
            <a:pPr lvl="1">
              <a:spcBef>
                <a:spcPts val="200"/>
              </a:spcBef>
            </a:pPr>
            <a:r>
              <a:rPr lang="en-US" altLang="en-US" sz="2000" dirty="0" smtClean="0"/>
              <a:t>34: New Tablets, Moses wrote (vs 28). Moses’ face shines. </a:t>
            </a:r>
          </a:p>
          <a:p>
            <a:endParaRPr lang="en-US" altLang="en-US" dirty="0" smtClean="0"/>
          </a:p>
          <a:p>
            <a:endParaRPr lang="en-US" altLang="en-US" dirty="0" smtClean="0"/>
          </a:p>
        </p:txBody>
      </p:sp>
      <p:pic>
        <p:nvPicPr>
          <p:cNvPr id="19460" name="Picture 7" descr="Model of the Tabernacle in the Wilder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3097213" cy="1600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2" descr="http://lh5.ggpht.com/_zVvYxLpojG0/SoYZVc_1q1I/AAAAAAAAAGY/HoW2Wg4XDCk/sca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32448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1indy-idol-ark-of-the-coven"/>
          <p:cNvPicPr>
            <a:picLocks noChangeAspect="1" noChangeArrowheads="1"/>
          </p:cNvPicPr>
          <p:nvPr/>
        </p:nvPicPr>
        <p:blipFill>
          <a:blip r:embed="rId3"/>
          <a:srcRect/>
          <a:stretch>
            <a:fillRect/>
          </a:stretch>
        </p:blipFill>
        <p:spPr bwMode="auto">
          <a:xfrm>
            <a:off x="457200" y="3733800"/>
            <a:ext cx="410527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7" descr="Ark of the Covenant"/>
          <p:cNvPicPr>
            <a:picLocks noChangeAspect="1" noChangeArrowheads="1"/>
          </p:cNvPicPr>
          <p:nvPr/>
        </p:nvPicPr>
        <p:blipFill>
          <a:blip r:embed="rId4"/>
          <a:srcRect/>
          <a:stretch>
            <a:fillRect/>
          </a:stretch>
        </p:blipFill>
        <p:spPr bwMode="auto">
          <a:xfrm>
            <a:off x="609600" y="1371600"/>
            <a:ext cx="25908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9" descr="Bible Stories"/>
          <p:cNvPicPr>
            <a:picLocks noChangeAspect="1" noChangeArrowheads="1"/>
          </p:cNvPicPr>
          <p:nvPr/>
        </p:nvPicPr>
        <p:blipFill>
          <a:blip r:embed="rId5"/>
          <a:srcRect/>
          <a:stretch>
            <a:fillRect/>
          </a:stretch>
        </p:blipFill>
        <p:spPr bwMode="auto">
          <a:xfrm>
            <a:off x="4876800" y="3429000"/>
            <a:ext cx="3819525" cy="3100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7" name="Text Box 10"/>
          <p:cNvSpPr txBox="1">
            <a:spLocks noChangeArrowheads="1"/>
          </p:cNvSpPr>
          <p:nvPr/>
        </p:nvSpPr>
        <p:spPr bwMode="auto">
          <a:xfrm>
            <a:off x="838200" y="3810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a:solidFill>
                  <a:schemeClr val="accent2"/>
                </a:solidFill>
              </a:rPr>
              <a:t>The Ark of the Covenant</a:t>
            </a:r>
          </a:p>
        </p:txBody>
      </p:sp>
      <p:sp>
        <p:nvSpPr>
          <p:cNvPr id="3078" name="Text Box 13"/>
          <p:cNvSpPr txBox="1">
            <a:spLocks noChangeArrowheads="1"/>
          </p:cNvSpPr>
          <p:nvPr/>
        </p:nvSpPr>
        <p:spPr bwMode="auto">
          <a:xfrm>
            <a:off x="3886200" y="990600"/>
            <a:ext cx="5029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Exodus 25 describes the design for its construction. It was a sacred container containing.</a:t>
            </a:r>
          </a:p>
          <a:p>
            <a:pPr lvl="1" eaLnBrk="1" hangingPunct="1">
              <a:buFontTx/>
              <a:buAutoNum type="arabicPeriod"/>
            </a:pPr>
            <a:r>
              <a:rPr lang="en-US" altLang="en-US" sz="1400"/>
              <a:t>Stone tablets of the Ten Commandments </a:t>
            </a:r>
          </a:p>
          <a:p>
            <a:pPr lvl="1" eaLnBrk="1" hangingPunct="1">
              <a:buFontTx/>
              <a:buAutoNum type="arabicPeriod"/>
            </a:pPr>
            <a:r>
              <a:rPr lang="en-US" altLang="en-US" sz="1400"/>
              <a:t> Aaron's rod </a:t>
            </a:r>
          </a:p>
          <a:p>
            <a:pPr lvl="1" eaLnBrk="1" hangingPunct="1">
              <a:buFontTx/>
              <a:buAutoNum type="arabicPeriod"/>
            </a:pPr>
            <a:r>
              <a:rPr lang="en-US" altLang="en-US" sz="1400"/>
              <a:t> A little bit of manna</a:t>
            </a:r>
          </a:p>
          <a:p>
            <a:pPr eaLnBrk="1" hangingPunct="1"/>
            <a:r>
              <a:rPr lang="en-US" altLang="en-US"/>
              <a:t>God’s presence was between the cherubim in “the mercy seat” (where he communicated with Moses </a:t>
            </a:r>
            <a:r>
              <a:rPr lang="en-US" altLang="en-US" sz="1400"/>
              <a:t>(Exodus 25:22)</a:t>
            </a:r>
          </a:p>
        </p:txBody>
      </p:sp>
    </p:spTree>
    <p:extLst>
      <p:ext uri="{BB962C8B-B14F-4D97-AF65-F5344CB8AC3E}">
        <p14:creationId xmlns:p14="http://schemas.microsoft.com/office/powerpoint/2010/main" val="3112075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iagram of the Tabernacle in the Wilderness"/>
          <p:cNvPicPr>
            <a:picLocks noChangeAspect="1" noChangeArrowheads="1"/>
          </p:cNvPicPr>
          <p:nvPr/>
        </p:nvPicPr>
        <p:blipFill>
          <a:blip r:embed="rId3"/>
          <a:srcRect/>
          <a:stretch>
            <a:fillRect/>
          </a:stretch>
        </p:blipFill>
        <p:spPr bwMode="auto">
          <a:xfrm>
            <a:off x="228600" y="3581400"/>
            <a:ext cx="5791200" cy="3130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7" descr="Model of the Tabernacle in the Wilderness"/>
          <p:cNvPicPr>
            <a:picLocks noChangeAspect="1" noChangeArrowheads="1"/>
          </p:cNvPicPr>
          <p:nvPr/>
        </p:nvPicPr>
        <p:blipFill>
          <a:blip r:embed="rId4"/>
          <a:srcRect/>
          <a:stretch>
            <a:fillRect/>
          </a:stretch>
        </p:blipFill>
        <p:spPr bwMode="auto">
          <a:xfrm>
            <a:off x="685800" y="990600"/>
            <a:ext cx="5029200" cy="2598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00" name="Text Box 8"/>
          <p:cNvSpPr txBox="1">
            <a:spLocks noChangeArrowheads="1"/>
          </p:cNvSpPr>
          <p:nvPr/>
        </p:nvSpPr>
        <p:spPr bwMode="auto">
          <a:xfrm>
            <a:off x="533400" y="2286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dirty="0">
                <a:solidFill>
                  <a:schemeClr val="accent2"/>
                </a:solidFill>
              </a:rPr>
              <a:t>The Tabernacle</a:t>
            </a:r>
          </a:p>
        </p:txBody>
      </p:sp>
      <p:sp>
        <p:nvSpPr>
          <p:cNvPr id="4101" name="Text Box 9"/>
          <p:cNvSpPr txBox="1">
            <a:spLocks noChangeArrowheads="1"/>
          </p:cNvSpPr>
          <p:nvPr/>
        </p:nvSpPr>
        <p:spPr bwMode="auto">
          <a:xfrm>
            <a:off x="6019800" y="1143000"/>
            <a:ext cx="27432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Exodus 25-30 describes specific rules for its construction. </a:t>
            </a:r>
          </a:p>
          <a:p>
            <a:pPr eaLnBrk="1" hangingPunct="1">
              <a:spcBef>
                <a:spcPct val="50000"/>
              </a:spcBef>
            </a:pPr>
            <a:r>
              <a:rPr lang="en-US" altLang="en-US"/>
              <a:t>It was a mobile temple within which sacrifices were carried out. </a:t>
            </a:r>
          </a:p>
          <a:p>
            <a:pPr eaLnBrk="1" hangingPunct="1">
              <a:spcBef>
                <a:spcPct val="50000"/>
              </a:spcBef>
            </a:pPr>
            <a:r>
              <a:rPr lang="en-US" altLang="en-US"/>
              <a:t>The ark rested in the “Holy of Holies” or The most holy place. </a:t>
            </a:r>
          </a:p>
          <a:p>
            <a:pPr eaLnBrk="1" hangingPunct="1">
              <a:spcBef>
                <a:spcPct val="50000"/>
              </a:spcBef>
            </a:pPr>
            <a:r>
              <a:rPr lang="en-US" altLang="en-US"/>
              <a:t>It was moved by the Levites from camp to camp during their 40 years in the wilderness. Solomon finally built a permanent temple to replace the tabernacle. </a:t>
            </a:r>
          </a:p>
          <a:p>
            <a:pPr eaLnBrk="1" hangingPunct="1">
              <a:spcBef>
                <a:spcPct val="50000"/>
              </a:spcBef>
            </a:pPr>
            <a:endParaRPr lang="en-US" altLang="en-US"/>
          </a:p>
        </p:txBody>
      </p:sp>
    </p:spTree>
    <p:extLst>
      <p:ext uri="{BB962C8B-B14F-4D97-AF65-F5344CB8AC3E}">
        <p14:creationId xmlns:p14="http://schemas.microsoft.com/office/powerpoint/2010/main" val="79467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TEMPLEsml"/>
          <p:cNvPicPr>
            <a:picLocks noChangeAspect="1" noChangeArrowheads="1"/>
          </p:cNvPicPr>
          <p:nvPr/>
        </p:nvPicPr>
        <p:blipFill>
          <a:blip r:embed="rId3">
            <a:extLst>
              <a:ext uri="{28A0092B-C50C-407E-A947-70E740481C1C}">
                <a14:useLocalDpi xmlns:a14="http://schemas.microsoft.com/office/drawing/2010/main" val="0"/>
              </a:ext>
            </a:extLst>
          </a:blip>
          <a:srcRect l="3873" t="32874" r="4288" b="41881"/>
          <a:stretch>
            <a:fillRect/>
          </a:stretch>
        </p:blipFill>
        <p:spPr bwMode="auto">
          <a:xfrm>
            <a:off x="0" y="3305175"/>
            <a:ext cx="9144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TEMPLEsml"/>
          <p:cNvPicPr>
            <a:picLocks noChangeAspect="1" noChangeArrowheads="1"/>
          </p:cNvPicPr>
          <p:nvPr/>
        </p:nvPicPr>
        <p:blipFill>
          <a:blip r:embed="rId3">
            <a:extLst>
              <a:ext uri="{28A0092B-C50C-407E-A947-70E740481C1C}">
                <a14:useLocalDpi xmlns:a14="http://schemas.microsoft.com/office/drawing/2010/main" val="0"/>
              </a:ext>
            </a:extLst>
          </a:blip>
          <a:srcRect l="3873" t="75227" r="4288" b="3719"/>
          <a:stretch>
            <a:fillRect/>
          </a:stretch>
        </p:blipFill>
        <p:spPr bwMode="auto">
          <a:xfrm>
            <a:off x="228600" y="836613"/>
            <a:ext cx="7162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762000" y="304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2"/>
                </a:solidFill>
              </a:rPr>
              <a:t>The tabernacle in more detail</a:t>
            </a:r>
          </a:p>
        </p:txBody>
      </p:sp>
    </p:spTree>
    <p:extLst>
      <p:ext uri="{BB962C8B-B14F-4D97-AF65-F5344CB8AC3E}">
        <p14:creationId xmlns:p14="http://schemas.microsoft.com/office/powerpoint/2010/main" val="302548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p:spPr>
        <p:txBody>
          <a:bodyPr>
            <a:normAutofit fontScale="90000"/>
          </a:bodyPr>
          <a:lstStyle/>
          <a:p>
            <a:pPr eaLnBrk="1" fontAlgn="auto" hangingPunct="1">
              <a:spcAft>
                <a:spcPts val="0"/>
              </a:spcAft>
              <a:defRPr/>
            </a:pPr>
            <a:r>
              <a:rPr lang="en-US" sz="4400" b="1" dirty="0" smtClean="0">
                <a:solidFill>
                  <a:schemeClr val="accent2"/>
                </a:solidFill>
              </a:rPr>
              <a:t>Leviticus</a:t>
            </a:r>
            <a:r>
              <a:rPr lang="en-US" b="1" dirty="0" smtClean="0">
                <a:solidFill>
                  <a:schemeClr val="accent2"/>
                </a:solidFill>
              </a:rPr>
              <a:t> </a:t>
            </a:r>
            <a:r>
              <a:rPr lang="en-US" sz="2400" b="1" dirty="0" smtClean="0">
                <a:solidFill>
                  <a:schemeClr val="accent2"/>
                </a:solidFill>
              </a:rPr>
              <a:t>(Be Holy) (27 </a:t>
            </a:r>
            <a:r>
              <a:rPr lang="en-US" sz="2400" b="1" dirty="0" err="1" smtClean="0">
                <a:solidFill>
                  <a:schemeClr val="accent2"/>
                </a:solidFill>
              </a:rPr>
              <a:t>chs</a:t>
            </a:r>
            <a:r>
              <a:rPr lang="en-US" sz="2400" b="1" dirty="0" smtClean="0">
                <a:solidFill>
                  <a:schemeClr val="accent2"/>
                </a:solidFill>
              </a:rPr>
              <a:t>)</a:t>
            </a:r>
          </a:p>
        </p:txBody>
      </p:sp>
      <p:sp>
        <p:nvSpPr>
          <p:cNvPr id="20483" name="Rectangle 3"/>
          <p:cNvSpPr>
            <a:spLocks noGrp="1" noChangeArrowheads="1"/>
          </p:cNvSpPr>
          <p:nvPr>
            <p:ph sz="quarter" idx="1"/>
          </p:nvPr>
        </p:nvSpPr>
        <p:spPr>
          <a:xfrm>
            <a:off x="457200" y="1066800"/>
            <a:ext cx="8229600" cy="5059363"/>
          </a:xfrm>
        </p:spPr>
        <p:txBody>
          <a:bodyPr/>
          <a:lstStyle/>
          <a:p>
            <a:pPr eaLnBrk="1" hangingPunct="1">
              <a:lnSpc>
                <a:spcPct val="80000"/>
              </a:lnSpc>
            </a:pPr>
            <a:r>
              <a:rPr lang="en-US" altLang="en-US" sz="2200" smtClean="0"/>
              <a:t>It’s early Hebrew name = </a:t>
            </a:r>
            <a:r>
              <a:rPr lang="en-US" altLang="en-US" sz="2200" b="1" smtClean="0"/>
              <a:t>“the priest’s manual” </a:t>
            </a:r>
            <a:r>
              <a:rPr lang="en-US" altLang="en-US" sz="2200" smtClean="0"/>
              <a:t>(priests were a special section of Levites under Aaron)</a:t>
            </a:r>
          </a:p>
          <a:p>
            <a:pPr eaLnBrk="1" hangingPunct="1">
              <a:lnSpc>
                <a:spcPct val="80000"/>
              </a:lnSpc>
            </a:pPr>
            <a:r>
              <a:rPr lang="en-US" altLang="en-US" sz="2200" smtClean="0"/>
              <a:t>The purpose of Leviticus is to lay out the laws that will </a:t>
            </a:r>
            <a:r>
              <a:rPr lang="en-US" altLang="en-US" sz="2200" b="1" smtClean="0">
                <a:solidFill>
                  <a:srgbClr val="0070C0"/>
                </a:solidFill>
              </a:rPr>
              <a:t>ensure sanctity </a:t>
            </a:r>
            <a:r>
              <a:rPr lang="en-US" altLang="en-US" sz="2200" smtClean="0"/>
              <a:t>for both everyday life and the Tabernacle. </a:t>
            </a:r>
          </a:p>
          <a:p>
            <a:pPr eaLnBrk="1" hangingPunct="1">
              <a:lnSpc>
                <a:spcPct val="80000"/>
              </a:lnSpc>
            </a:pPr>
            <a:r>
              <a:rPr lang="en-US" altLang="en-US" sz="2200" smtClean="0"/>
              <a:t>By observing all these rules, the Israelites will </a:t>
            </a:r>
            <a:r>
              <a:rPr lang="en-US" altLang="en-US" sz="2200" b="1" smtClean="0">
                <a:solidFill>
                  <a:srgbClr val="0070C0"/>
                </a:solidFill>
              </a:rPr>
              <a:t>remain distinct and different </a:t>
            </a:r>
            <a:r>
              <a:rPr lang="en-US" altLang="en-US" sz="2200" smtClean="0"/>
              <a:t>from the Gentile nations that would like to absorb them. </a:t>
            </a:r>
          </a:p>
          <a:p>
            <a:pPr lvl="1" eaLnBrk="1" hangingPunct="1">
              <a:lnSpc>
                <a:spcPct val="80000"/>
              </a:lnSpc>
            </a:pPr>
            <a:r>
              <a:rPr lang="en-US" altLang="en-US" sz="2000" smtClean="0"/>
              <a:t>It describes the construction of the sacred objects used in rituals (the tabernacle, its contents, priestly clothing)</a:t>
            </a:r>
          </a:p>
          <a:p>
            <a:pPr lvl="1" eaLnBrk="1" hangingPunct="1">
              <a:lnSpc>
                <a:spcPct val="80000"/>
              </a:lnSpc>
            </a:pPr>
            <a:r>
              <a:rPr lang="en-US" altLang="en-US" sz="2000" smtClean="0"/>
              <a:t>Teaches the difference between what is </a:t>
            </a:r>
            <a:r>
              <a:rPr lang="en-US" altLang="en-US" sz="2000" b="1" smtClean="0"/>
              <a:t>holy</a:t>
            </a:r>
            <a:r>
              <a:rPr lang="en-US" altLang="en-US" sz="2000" smtClean="0"/>
              <a:t> and </a:t>
            </a:r>
            <a:r>
              <a:rPr lang="en-US" altLang="en-US" sz="2000" b="1" smtClean="0"/>
              <a:t>common</a:t>
            </a:r>
            <a:r>
              <a:rPr lang="en-US" altLang="en-US" sz="2000" smtClean="0"/>
              <a:t>, </a:t>
            </a:r>
            <a:r>
              <a:rPr lang="en-US" altLang="en-US" sz="2000" b="1" smtClean="0"/>
              <a:t>clean</a:t>
            </a:r>
            <a:r>
              <a:rPr lang="en-US" altLang="en-US" sz="2000" smtClean="0"/>
              <a:t> vs. </a:t>
            </a:r>
            <a:r>
              <a:rPr lang="en-US" altLang="en-US" sz="2000" b="1" smtClean="0"/>
              <a:t>unclean</a:t>
            </a:r>
            <a:r>
              <a:rPr lang="en-US" altLang="en-US" sz="2000" smtClean="0"/>
              <a:t>.</a:t>
            </a:r>
          </a:p>
          <a:p>
            <a:pPr lvl="1" eaLnBrk="1" hangingPunct="1">
              <a:lnSpc>
                <a:spcPct val="80000"/>
              </a:lnSpc>
            </a:pPr>
            <a:r>
              <a:rPr lang="en-US" altLang="en-US" sz="2000" smtClean="0"/>
              <a:t>An ethical element in Leviticus helps show moral reasons behind the ritual acts.</a:t>
            </a:r>
          </a:p>
          <a:p>
            <a:pPr eaLnBrk="1" hangingPunct="1">
              <a:lnSpc>
                <a:spcPct val="80000"/>
              </a:lnSpc>
            </a:pPr>
            <a:r>
              <a:rPr lang="en-US" altLang="en-US" sz="2200" smtClean="0"/>
              <a:t>Priests were like military chaplains. They had lots of physical responsibilities. Such as determining who was sick or not, and they carried out the second part of all sacrifices. Like prophets, they were in between god and common people. </a:t>
            </a:r>
          </a:p>
          <a:p>
            <a:pPr lvl="1" eaLnBrk="1" hangingPunct="1">
              <a:lnSpc>
                <a:spcPct val="80000"/>
              </a:lnSpc>
            </a:pPr>
            <a:r>
              <a:rPr lang="en-US" altLang="en-US" sz="2000" smtClean="0"/>
              <a:t>Prophets offer a link by speaking between God and man</a:t>
            </a:r>
          </a:p>
          <a:p>
            <a:pPr lvl="1" eaLnBrk="1" hangingPunct="1">
              <a:lnSpc>
                <a:spcPct val="80000"/>
              </a:lnSpc>
            </a:pPr>
            <a:r>
              <a:rPr lang="en-US" altLang="en-US" sz="2000" smtClean="0"/>
              <a:t>Priests offer a link through ritual performance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14400" y="274638"/>
            <a:ext cx="7772400" cy="944562"/>
          </a:xfrm>
        </p:spPr>
        <p:txBody>
          <a:bodyPr/>
          <a:lstStyle/>
          <a:p>
            <a:r>
              <a:rPr lang="en-US" altLang="en-US" b="1" smtClean="0">
                <a:solidFill>
                  <a:schemeClr val="accent2"/>
                </a:solidFill>
              </a:rPr>
              <a:t>Leviticus 19: Holiness</a:t>
            </a:r>
            <a:endParaRPr lang="en-US" altLang="en-US" smtClean="0"/>
          </a:p>
        </p:txBody>
      </p:sp>
      <p:pic>
        <p:nvPicPr>
          <p:cNvPr id="22531" name="Picture 2" descr="http://www.atheistcartoons.com/wordpress/wp-content/uploads/2009/01/just_like_t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200400"/>
            <a:ext cx="3695700" cy="285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533400" y="1295400"/>
            <a:ext cx="8001000" cy="20574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600" dirty="0">
                <a:latin typeface="+mn-lt"/>
                <a:cs typeface="+mn-cs"/>
              </a:rPr>
              <a:t>19:2 “You shall be holy, for I the Lord your God am holy.”</a:t>
            </a:r>
          </a:p>
          <a:p>
            <a:pPr marL="547688" lvl="1" indent="-228600">
              <a:spcBef>
                <a:spcPts val="375"/>
              </a:spcBef>
              <a:buClr>
                <a:schemeClr val="accent2"/>
              </a:buClr>
              <a:buSzPct val="85000"/>
              <a:buFont typeface="Wingdings 2" pitchFamily="18" charset="2"/>
              <a:buChar char=""/>
              <a:defRPr/>
            </a:pPr>
            <a:r>
              <a:rPr lang="en-US" sz="2400" dirty="0">
                <a:latin typeface="+mn-lt"/>
                <a:cs typeface="+mn-cs"/>
              </a:rPr>
              <a:t>Imitate God. Be like God. But how?</a:t>
            </a:r>
          </a:p>
          <a:p>
            <a:pPr marL="822325" lvl="2" indent="-228600">
              <a:spcBef>
                <a:spcPts val="375"/>
              </a:spcBef>
              <a:buClr>
                <a:srgbClr val="E6B1AB"/>
              </a:buClr>
              <a:buSzPct val="85000"/>
              <a:buFont typeface="Wingdings 2" pitchFamily="18" charset="2"/>
              <a:buChar char=""/>
              <a:defRPr/>
            </a:pPr>
            <a:r>
              <a:rPr lang="en-US" sz="2000" dirty="0">
                <a:latin typeface="+mn-lt"/>
                <a:cs typeface="+mn-cs"/>
              </a:rPr>
              <a:t>“you shall </a:t>
            </a:r>
            <a:r>
              <a:rPr lang="en-US" sz="2000" b="1" dirty="0">
                <a:solidFill>
                  <a:srgbClr val="0070C0"/>
                </a:solidFill>
                <a:latin typeface="+mn-lt"/>
                <a:cs typeface="+mn-cs"/>
              </a:rPr>
              <a:t>love</a:t>
            </a:r>
            <a:r>
              <a:rPr lang="en-US" sz="2000" dirty="0">
                <a:latin typeface="+mn-lt"/>
                <a:cs typeface="+mn-cs"/>
              </a:rPr>
              <a:t> your neighbor as yourself” (vs. 18)</a:t>
            </a:r>
          </a:p>
          <a:p>
            <a:pPr marL="822325" lvl="2" indent="-228600">
              <a:spcBef>
                <a:spcPts val="375"/>
              </a:spcBef>
              <a:buClr>
                <a:srgbClr val="E6B1AB"/>
              </a:buClr>
              <a:buSzPct val="85000"/>
              <a:buFont typeface="Wingdings 2" pitchFamily="18" charset="2"/>
              <a:buChar char=""/>
              <a:defRPr/>
            </a:pPr>
            <a:r>
              <a:rPr lang="en-US" sz="2000" dirty="0">
                <a:latin typeface="+mn-lt"/>
                <a:cs typeface="+mn-cs"/>
              </a:rPr>
              <a:t>“you shall </a:t>
            </a:r>
            <a:r>
              <a:rPr lang="en-US" sz="2000" b="1" dirty="0">
                <a:solidFill>
                  <a:srgbClr val="0070C0"/>
                </a:solidFill>
                <a:latin typeface="+mn-lt"/>
                <a:cs typeface="+mn-cs"/>
              </a:rPr>
              <a:t>love</a:t>
            </a:r>
            <a:r>
              <a:rPr lang="en-US" sz="2000" dirty="0">
                <a:latin typeface="+mn-lt"/>
                <a:cs typeface="+mn-cs"/>
              </a:rPr>
              <a:t> the alien as yourself, for you were aliens in the land of Egypt.” (vs. 34)</a:t>
            </a:r>
          </a:p>
        </p:txBody>
      </p:sp>
      <p:sp>
        <p:nvSpPr>
          <p:cNvPr id="8" name="Content Placeholder 2"/>
          <p:cNvSpPr txBox="1">
            <a:spLocks/>
          </p:cNvSpPr>
          <p:nvPr/>
        </p:nvSpPr>
        <p:spPr bwMode="auto">
          <a:xfrm>
            <a:off x="533400" y="3200400"/>
            <a:ext cx="4495800" cy="24384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defRPr/>
            </a:pPr>
            <a:r>
              <a:rPr lang="en-US" sz="2600" dirty="0">
                <a:latin typeface="+mn-lt"/>
                <a:cs typeface="+mn-cs"/>
              </a:rPr>
              <a:t>Various other laws show how to be like God</a:t>
            </a:r>
          </a:p>
          <a:p>
            <a:pPr marL="547688" lvl="1" indent="-228600">
              <a:spcBef>
                <a:spcPts val="375"/>
              </a:spcBef>
              <a:buClr>
                <a:schemeClr val="accent2"/>
              </a:buClr>
              <a:buSzPct val="85000"/>
              <a:buFont typeface="Wingdings 2" pitchFamily="18" charset="2"/>
              <a:buChar char=""/>
              <a:defRPr/>
            </a:pPr>
            <a:r>
              <a:rPr lang="en-US" sz="2400" dirty="0">
                <a:latin typeface="+mn-lt"/>
                <a:cs typeface="+mn-cs"/>
              </a:rPr>
              <a:t>Idols, food, agriculture, relations with neighbors, judging fairly, slander, honesty, purity, faithfulness, respect toward elders, food, witchcraft, sexual relations, and more.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Grp="1" noChangeArrowheads="1"/>
          </p:cNvSpPr>
          <p:nvPr>
            <p:ph type="title"/>
          </p:nvPr>
        </p:nvSpPr>
        <p:spPr>
          <a:xfrm>
            <a:off x="457200" y="228600"/>
            <a:ext cx="8183563" cy="1050925"/>
          </a:xfrm>
        </p:spPr>
        <p:txBody>
          <a:bodyPr/>
          <a:lstStyle/>
          <a:p>
            <a:pPr algn="ctr" eaLnBrk="1" fontAlgn="auto" hangingPunct="1">
              <a:spcAft>
                <a:spcPts val="0"/>
              </a:spcAft>
              <a:defRPr/>
            </a:pPr>
            <a:r>
              <a:rPr lang="en-US" dirty="0">
                <a:solidFill>
                  <a:schemeClr val="accent2"/>
                </a:solidFill>
              </a:rPr>
              <a:t>Ancient references</a:t>
            </a:r>
          </a:p>
        </p:txBody>
      </p:sp>
      <p:pic>
        <p:nvPicPr>
          <p:cNvPr id="9219" name="Picture 4" descr="Steele of Mernepath+"/>
          <p:cNvPicPr>
            <a:picLocks noGrp="1" noChangeAspect="1" noChangeArrowheads="1"/>
          </p:cNvPicPr>
          <p:nvPr>
            <p:ph sz="half" idx="1"/>
          </p:nvPr>
        </p:nvPicPr>
        <p:blipFill>
          <a:blip r:embed="rId3" cstate="print"/>
          <a:srcRect/>
          <a:stretch>
            <a:fillRect/>
          </a:stretch>
        </p:blipFill>
        <p:spPr>
          <a:xfrm>
            <a:off x="457200" y="1676400"/>
            <a:ext cx="2784475" cy="3871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0" name="Picture 7" descr="Stele of Hamurabi"/>
          <p:cNvPicPr>
            <a:picLocks noGrp="1" noChangeAspect="1" noChangeArrowheads="1"/>
          </p:cNvPicPr>
          <p:nvPr>
            <p:ph sz="half" idx="2"/>
          </p:nvPr>
        </p:nvPicPr>
        <p:blipFill>
          <a:blip r:embed="rId4" cstate="print"/>
          <a:srcRect/>
          <a:stretch>
            <a:fillRect/>
          </a:stretch>
        </p:blipFill>
        <p:spPr>
          <a:xfrm>
            <a:off x="5486400" y="1600200"/>
            <a:ext cx="161766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21" name="Text Box 10"/>
          <p:cNvSpPr txBox="1">
            <a:spLocks noChangeArrowheads="1"/>
          </p:cNvSpPr>
          <p:nvPr/>
        </p:nvSpPr>
        <p:spPr bwMode="auto">
          <a:xfrm>
            <a:off x="7086600" y="1600200"/>
            <a:ext cx="1600200" cy="2852738"/>
          </a:xfrm>
          <a:prstGeom prst="rect">
            <a:avLst/>
          </a:prstGeom>
          <a:noFill/>
          <a:ln w="9525">
            <a:noFill/>
            <a:miter lim="800000"/>
            <a:headEnd/>
            <a:tailEnd/>
          </a:ln>
        </p:spPr>
        <p:txBody>
          <a:bodyPr>
            <a:spAutoFit/>
          </a:bodyPr>
          <a:lstStyle/>
          <a:p>
            <a:pPr>
              <a:spcBef>
                <a:spcPct val="50000"/>
              </a:spcBef>
            </a:pPr>
            <a:r>
              <a:rPr lang="en-US"/>
              <a:t>Stele of Hammurabi </a:t>
            </a:r>
            <a:r>
              <a:rPr lang="en-US" sz="1400"/>
              <a:t>from Babylon (18</a:t>
            </a:r>
            <a:r>
              <a:rPr lang="en-US" sz="1400" baseline="30000"/>
              <a:t>th</a:t>
            </a:r>
            <a:r>
              <a:rPr lang="en-US" sz="1400"/>
              <a:t> century </a:t>
            </a:r>
            <a:r>
              <a:rPr lang="en-US" sz="1000"/>
              <a:t>BCE</a:t>
            </a:r>
            <a:r>
              <a:rPr lang="en-US" sz="1400"/>
              <a:t>). </a:t>
            </a:r>
          </a:p>
          <a:p>
            <a:pPr>
              <a:spcBef>
                <a:spcPct val="50000"/>
              </a:spcBef>
            </a:pPr>
            <a:r>
              <a:rPr lang="en-US"/>
              <a:t>It records a deity giving laws to people that resemble Israel’s laws</a:t>
            </a:r>
          </a:p>
        </p:txBody>
      </p:sp>
      <p:sp>
        <p:nvSpPr>
          <p:cNvPr id="9222" name="Text Box 11"/>
          <p:cNvSpPr txBox="1">
            <a:spLocks noChangeArrowheads="1"/>
          </p:cNvSpPr>
          <p:nvPr/>
        </p:nvSpPr>
        <p:spPr bwMode="auto">
          <a:xfrm>
            <a:off x="3352800" y="1828800"/>
            <a:ext cx="1752600" cy="3800475"/>
          </a:xfrm>
          <a:prstGeom prst="rect">
            <a:avLst/>
          </a:prstGeom>
          <a:noFill/>
          <a:ln w="9525">
            <a:noFill/>
            <a:miter lim="800000"/>
            <a:headEnd/>
            <a:tailEnd/>
          </a:ln>
        </p:spPr>
        <p:txBody>
          <a:bodyPr>
            <a:spAutoFit/>
          </a:bodyPr>
          <a:lstStyle/>
          <a:p>
            <a:pPr>
              <a:spcBef>
                <a:spcPct val="50000"/>
              </a:spcBef>
            </a:pPr>
            <a:r>
              <a:rPr lang="en-US"/>
              <a:t>Stele of Merneptah (1200s </a:t>
            </a:r>
            <a:r>
              <a:rPr lang="en-US" sz="1200"/>
              <a:t>BCE</a:t>
            </a:r>
            <a:r>
              <a:rPr lang="en-US"/>
              <a:t>)</a:t>
            </a:r>
          </a:p>
          <a:p>
            <a:pPr>
              <a:spcBef>
                <a:spcPct val="50000"/>
              </a:spcBef>
            </a:pPr>
            <a:r>
              <a:rPr lang="en-US"/>
              <a:t>It contains the first known extrabiblical reference to Israel’s existence. He claims to have devastated land of Canaan and its people. </a:t>
            </a:r>
          </a:p>
        </p:txBody>
      </p:sp>
    </p:spTree>
    <p:extLst>
      <p:ext uri="{BB962C8B-B14F-4D97-AF65-F5344CB8AC3E}">
        <p14:creationId xmlns:p14="http://schemas.microsoft.com/office/powerpoint/2010/main" val="4226904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normAutofit fontScale="90000"/>
          </a:bodyPr>
          <a:lstStyle/>
          <a:p>
            <a:pPr eaLnBrk="1" fontAlgn="auto" hangingPunct="1">
              <a:spcAft>
                <a:spcPts val="0"/>
              </a:spcAft>
              <a:defRPr/>
            </a:pPr>
            <a:r>
              <a:rPr lang="en-US" sz="4400" b="1" dirty="0" smtClean="0">
                <a:solidFill>
                  <a:schemeClr val="accent2"/>
                </a:solidFill>
              </a:rPr>
              <a:t>Numbers</a:t>
            </a:r>
            <a:r>
              <a:rPr lang="en-US" dirty="0" smtClean="0">
                <a:solidFill>
                  <a:schemeClr val="accent2"/>
                </a:solidFill>
              </a:rPr>
              <a:t> </a:t>
            </a:r>
            <a:r>
              <a:rPr lang="en-US" sz="2800" dirty="0" smtClean="0">
                <a:solidFill>
                  <a:schemeClr val="accent2"/>
                </a:solidFill>
              </a:rPr>
              <a:t>(40 years in the wilderness) (36 </a:t>
            </a:r>
            <a:r>
              <a:rPr lang="en-US" sz="2800" dirty="0" err="1" smtClean="0">
                <a:solidFill>
                  <a:schemeClr val="accent2"/>
                </a:solidFill>
              </a:rPr>
              <a:t>chs</a:t>
            </a:r>
            <a:r>
              <a:rPr lang="en-US" sz="2800" dirty="0" smtClean="0">
                <a:solidFill>
                  <a:schemeClr val="accent2"/>
                </a:solidFill>
              </a:rPr>
              <a:t>)</a:t>
            </a:r>
          </a:p>
        </p:txBody>
      </p:sp>
      <p:sp>
        <p:nvSpPr>
          <p:cNvPr id="5123" name="Rectangle 3"/>
          <p:cNvSpPr>
            <a:spLocks noGrp="1" noChangeArrowheads="1"/>
          </p:cNvSpPr>
          <p:nvPr>
            <p:ph sz="quarter" idx="1"/>
          </p:nvPr>
        </p:nvSpPr>
        <p:spPr>
          <a:xfrm>
            <a:off x="914400" y="1066800"/>
            <a:ext cx="7467600" cy="5059363"/>
          </a:xfrm>
        </p:spPr>
        <p:txBody>
          <a:bodyPr>
            <a:normAutofit/>
          </a:bodyPr>
          <a:lstStyle/>
          <a:p>
            <a:pPr marL="274320" indent="-274320" eaLnBrk="1" fontAlgn="auto" hangingPunct="1">
              <a:lnSpc>
                <a:spcPct val="80000"/>
              </a:lnSpc>
              <a:spcBef>
                <a:spcPts val="580"/>
              </a:spcBef>
              <a:spcAft>
                <a:spcPts val="0"/>
              </a:spcAft>
              <a:buFont typeface="Wingdings 2"/>
              <a:buChar char=""/>
              <a:defRPr/>
            </a:pPr>
            <a:r>
              <a:rPr lang="en-US" sz="2400" dirty="0" smtClean="0"/>
              <a:t>Hebrew title, </a:t>
            </a:r>
            <a:r>
              <a:rPr lang="en-US" sz="2400" b="1" dirty="0" smtClean="0"/>
              <a:t>“</a:t>
            </a:r>
            <a:r>
              <a:rPr lang="en-US" sz="2400" b="1" dirty="0" err="1"/>
              <a:t>B</a:t>
            </a:r>
            <a:r>
              <a:rPr lang="en-US" sz="2400" b="1" dirty="0" err="1" smtClean="0"/>
              <a:t>enidbar</a:t>
            </a:r>
            <a:r>
              <a:rPr lang="en-US" sz="2400" b="1" dirty="0" smtClean="0"/>
              <a:t>” </a:t>
            </a:r>
            <a:r>
              <a:rPr lang="en-US" sz="2400" dirty="0" smtClean="0"/>
              <a:t>means </a:t>
            </a:r>
            <a:r>
              <a:rPr lang="en-US" sz="2400" b="1" dirty="0" smtClean="0"/>
              <a:t>“in the wilderness.”</a:t>
            </a:r>
          </a:p>
          <a:p>
            <a:pPr marL="274320" indent="-274320" eaLnBrk="1" fontAlgn="auto" hangingPunct="1">
              <a:lnSpc>
                <a:spcPct val="80000"/>
              </a:lnSpc>
              <a:spcBef>
                <a:spcPts val="580"/>
              </a:spcBef>
              <a:spcAft>
                <a:spcPts val="0"/>
              </a:spcAft>
              <a:buFont typeface="Wingdings 2"/>
              <a:buChar char=""/>
              <a:defRPr/>
            </a:pPr>
            <a:r>
              <a:rPr lang="en-US" sz="2400" dirty="0" smtClean="0"/>
              <a:t>Shows the laws in action as the camp is in motion (rules pertaining to Levites in general)</a:t>
            </a:r>
          </a:p>
          <a:p>
            <a:pPr marL="274320" indent="-274320" eaLnBrk="1" fontAlgn="auto" hangingPunct="1">
              <a:lnSpc>
                <a:spcPct val="80000"/>
              </a:lnSpc>
              <a:spcBef>
                <a:spcPts val="580"/>
              </a:spcBef>
              <a:spcAft>
                <a:spcPts val="0"/>
              </a:spcAft>
              <a:buFont typeface="Wingdings 2"/>
              <a:buChar char=""/>
              <a:defRPr/>
            </a:pPr>
            <a:r>
              <a:rPr lang="en-US" sz="2400" dirty="0" smtClean="0"/>
              <a:t>Lack of faith (13-14) leads to the destruction of the exodus generation. </a:t>
            </a:r>
          </a:p>
          <a:p>
            <a:pPr marL="274320" indent="-274320" eaLnBrk="1" fontAlgn="auto" hangingPunct="1">
              <a:lnSpc>
                <a:spcPct val="80000"/>
              </a:lnSpc>
              <a:spcBef>
                <a:spcPts val="580"/>
              </a:spcBef>
              <a:spcAft>
                <a:spcPts val="0"/>
              </a:spcAft>
              <a:buFont typeface="Wingdings 2"/>
              <a:buChar char=""/>
              <a:defRPr/>
            </a:pPr>
            <a:r>
              <a:rPr lang="en-US" sz="2400" dirty="0" smtClean="0"/>
              <a:t>The new generation looks forward to Canaan, rather than backward to Egypt.</a:t>
            </a:r>
          </a:p>
          <a:p>
            <a:pPr marL="274320" indent="-274320" eaLnBrk="1" fontAlgn="auto" hangingPunct="1">
              <a:lnSpc>
                <a:spcPct val="80000"/>
              </a:lnSpc>
              <a:spcBef>
                <a:spcPts val="580"/>
              </a:spcBef>
              <a:spcAft>
                <a:spcPts val="0"/>
              </a:spcAft>
              <a:buFont typeface="Wingdings 2"/>
              <a:buChar char=""/>
              <a:defRPr/>
            </a:pPr>
            <a:r>
              <a:rPr lang="en-US" sz="2400" dirty="0" smtClean="0"/>
              <a:t>Ch 1 &amp; Ch 26: Two censuses; one is the exodus generation the other is the wilderness generation.</a:t>
            </a:r>
          </a:p>
          <a:p>
            <a:pPr marL="274320" indent="-274320" eaLnBrk="1" fontAlgn="auto" hangingPunct="1">
              <a:lnSpc>
                <a:spcPct val="80000"/>
              </a:lnSpc>
              <a:spcBef>
                <a:spcPts val="580"/>
              </a:spcBef>
              <a:spcAft>
                <a:spcPts val="0"/>
              </a:spcAft>
              <a:buFont typeface="Wingdings 2"/>
              <a:buChar char=""/>
              <a:defRPr/>
            </a:pPr>
            <a:r>
              <a:rPr lang="en-US" sz="2400" dirty="0" smtClean="0"/>
              <a:t>The new generation is disciplined and taught in wilderness in preparation for occupying the promised land.</a:t>
            </a:r>
          </a:p>
          <a:p>
            <a:pPr marL="548958" lvl="1" indent="-274320" eaLnBrk="1" fontAlgn="auto" hangingPunct="1">
              <a:lnSpc>
                <a:spcPct val="80000"/>
              </a:lnSpc>
              <a:spcBef>
                <a:spcPts val="580"/>
              </a:spcBef>
              <a:spcAft>
                <a:spcPts val="0"/>
              </a:spcAft>
              <a:buFont typeface="Wingdings 2"/>
              <a:buChar char=""/>
              <a:defRPr/>
            </a:pPr>
            <a:r>
              <a:rPr lang="en-US" sz="2200" dirty="0" smtClean="0"/>
              <a:t>They learn God’s laws while separate from others.</a:t>
            </a:r>
          </a:p>
          <a:p>
            <a:pPr marL="548958" lvl="1" indent="-274320" eaLnBrk="1" fontAlgn="auto" hangingPunct="1">
              <a:lnSpc>
                <a:spcPct val="80000"/>
              </a:lnSpc>
              <a:spcBef>
                <a:spcPts val="580"/>
              </a:spcBef>
              <a:spcAft>
                <a:spcPts val="0"/>
              </a:spcAft>
              <a:buFont typeface="Wingdings 2"/>
              <a:buChar char=""/>
              <a:defRPr/>
            </a:pPr>
            <a:r>
              <a:rPr lang="en-US" sz="2200" dirty="0" smtClean="0"/>
              <a:t>They toughen up.</a:t>
            </a:r>
          </a:p>
          <a:p>
            <a:pPr marL="274320" indent="-274320" eaLnBrk="1" fontAlgn="auto" hangingPunct="1">
              <a:lnSpc>
                <a:spcPct val="80000"/>
              </a:lnSpc>
              <a:spcBef>
                <a:spcPts val="580"/>
              </a:spcBef>
              <a:spcAft>
                <a:spcPts val="0"/>
              </a:spcAft>
              <a:buFont typeface="Wingdings 2"/>
              <a:buChar char=""/>
              <a:defRPr/>
            </a:pPr>
            <a:r>
              <a:rPr lang="en-US" sz="2400" dirty="0" smtClean="0"/>
              <a:t>Only an obedient Israel can fully enjoy God’s </a:t>
            </a:r>
            <a:r>
              <a:rPr lang="en-US" sz="2400" dirty="0" smtClean="0"/>
              <a:t>promises.</a:t>
            </a:r>
            <a:endParaRPr lang="en-US" sz="2400" dirty="0" smtClean="0"/>
          </a:p>
          <a:p>
            <a:pPr marL="548640" lvl="1" eaLnBrk="1" fontAlgn="auto" hangingPunct="1">
              <a:lnSpc>
                <a:spcPct val="80000"/>
              </a:lnSpc>
              <a:spcBef>
                <a:spcPts val="370"/>
              </a:spcBef>
              <a:spcAft>
                <a:spcPts val="0"/>
              </a:spcAft>
              <a:buFont typeface="Wingdings 2"/>
              <a:buChar char=""/>
              <a:defRPr/>
            </a:pPr>
            <a:endParaRPr 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b="1" smtClean="0">
                <a:solidFill>
                  <a:schemeClr val="accent2"/>
                </a:solidFill>
              </a:rPr>
              <a:t>Numbers 1-2</a:t>
            </a:r>
            <a:endParaRPr lang="en-US" altLang="en-US" smtClean="0"/>
          </a:p>
        </p:txBody>
      </p:sp>
      <p:sp>
        <p:nvSpPr>
          <p:cNvPr id="25603" name="Content Placeholder 2"/>
          <p:cNvSpPr>
            <a:spLocks noGrp="1"/>
          </p:cNvSpPr>
          <p:nvPr>
            <p:ph sz="quarter" idx="1"/>
          </p:nvPr>
        </p:nvSpPr>
        <p:spPr/>
        <p:txBody>
          <a:bodyPr/>
          <a:lstStyle/>
          <a:p>
            <a:r>
              <a:rPr lang="en-US" altLang="en-US" smtClean="0"/>
              <a:t>Census taken of fighting men to prepare for war because of plan to take the promised land. Set to leave Mt. Sinai.</a:t>
            </a:r>
          </a:p>
          <a:p>
            <a:pPr lvl="1"/>
            <a:r>
              <a:rPr lang="en-US" altLang="en-US" smtClean="0"/>
              <a:t>Levi’s tribe not counted because they are priests</a:t>
            </a:r>
          </a:p>
          <a:p>
            <a:pPr lvl="1"/>
            <a:r>
              <a:rPr lang="en-US" altLang="en-US" smtClean="0"/>
              <a:t>Joseph’s tribe split in half to compensate (Ephraim and Manasseh)</a:t>
            </a:r>
          </a:p>
          <a:p>
            <a:pPr lvl="1"/>
            <a:r>
              <a:rPr lang="en-US" altLang="en-US" smtClean="0"/>
              <a:t>Order and arrangement of the tribes is important. </a:t>
            </a:r>
          </a:p>
          <a:p>
            <a:pPr lvl="1"/>
            <a:r>
              <a:rPr lang="en-US" altLang="en-US" smtClean="0"/>
              <a:t>603,550 fighting men (2:32)</a:t>
            </a:r>
          </a:p>
          <a:p>
            <a:pPr lvl="1"/>
            <a:endParaRPr lang="en-US"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smtClean="0">
                <a:solidFill>
                  <a:schemeClr val="accent2"/>
                </a:solidFill>
              </a:rPr>
              <a:t>Other stories in Numbers</a:t>
            </a:r>
            <a:endParaRPr lang="en-US" altLang="en-US" smtClean="0"/>
          </a:p>
        </p:txBody>
      </p:sp>
      <p:sp>
        <p:nvSpPr>
          <p:cNvPr id="26627" name="Content Placeholder 2"/>
          <p:cNvSpPr>
            <a:spLocks noGrp="1"/>
          </p:cNvSpPr>
          <p:nvPr>
            <p:ph sz="quarter" idx="1"/>
          </p:nvPr>
        </p:nvSpPr>
        <p:spPr/>
        <p:txBody>
          <a:bodyPr/>
          <a:lstStyle/>
          <a:p>
            <a:pPr lvl="1"/>
            <a:r>
              <a:rPr lang="en-US" altLang="en-US" dirty="0" smtClean="0"/>
              <a:t>11: Manna and quails</a:t>
            </a:r>
          </a:p>
          <a:p>
            <a:pPr lvl="1"/>
            <a:r>
              <a:rPr lang="en-US" altLang="en-US" dirty="0" smtClean="0"/>
              <a:t>12: Aaron and Miriam defy Moses and get leprosy.</a:t>
            </a:r>
          </a:p>
          <a:p>
            <a:pPr lvl="1"/>
            <a:r>
              <a:rPr lang="en-US" altLang="en-US" dirty="0" smtClean="0">
                <a:solidFill>
                  <a:srgbClr val="0000FF"/>
                </a:solidFill>
              </a:rPr>
              <a:t>13: 12 spies sent to Canaan.</a:t>
            </a:r>
          </a:p>
          <a:p>
            <a:pPr lvl="2">
              <a:spcBef>
                <a:spcPts val="200"/>
              </a:spcBef>
            </a:pPr>
            <a:r>
              <a:rPr lang="en-US" altLang="en-US" dirty="0" smtClean="0">
                <a:solidFill>
                  <a:srgbClr val="0000FF"/>
                </a:solidFill>
              </a:rPr>
              <a:t>Bring huge cluster of grapes and fear it is impossible to conquer</a:t>
            </a:r>
          </a:p>
          <a:p>
            <a:pPr lvl="2">
              <a:spcBef>
                <a:spcPts val="200"/>
              </a:spcBef>
            </a:pPr>
            <a:r>
              <a:rPr lang="en-US" altLang="en-US" dirty="0" smtClean="0">
                <a:solidFill>
                  <a:srgbClr val="0000FF"/>
                </a:solidFill>
              </a:rPr>
              <a:t>Joshua and Caleb still trust God, but to no avail</a:t>
            </a:r>
          </a:p>
          <a:p>
            <a:pPr lvl="2">
              <a:spcBef>
                <a:spcPts val="200"/>
              </a:spcBef>
            </a:pPr>
            <a:r>
              <a:rPr lang="en-US" altLang="en-US" dirty="0" smtClean="0">
                <a:solidFill>
                  <a:srgbClr val="0000FF"/>
                </a:solidFill>
              </a:rPr>
              <a:t>God punishes by forcing them to spend 40 years wandering in desert</a:t>
            </a:r>
          </a:p>
          <a:p>
            <a:pPr lvl="2">
              <a:spcBef>
                <a:spcPts val="200"/>
              </a:spcBef>
            </a:pPr>
            <a:r>
              <a:rPr lang="en-US" altLang="en-US" dirty="0" smtClean="0">
                <a:solidFill>
                  <a:srgbClr val="0000FF"/>
                </a:solidFill>
              </a:rPr>
              <a:t>Everyone from that general will die except Joshua and Caleb</a:t>
            </a:r>
          </a:p>
          <a:p>
            <a:pPr lvl="1"/>
            <a:r>
              <a:rPr lang="en-US" altLang="en-US" dirty="0" smtClean="0"/>
              <a:t>15: Death to man who gathers sticks on Sabbath</a:t>
            </a:r>
          </a:p>
          <a:p>
            <a:pPr lvl="1"/>
            <a:r>
              <a:rPr lang="en-US" altLang="en-US" dirty="0" smtClean="0"/>
              <a:t>16: </a:t>
            </a:r>
            <a:r>
              <a:rPr lang="en-US" altLang="en-US" dirty="0" err="1" smtClean="0"/>
              <a:t>Korah’s</a:t>
            </a:r>
            <a:r>
              <a:rPr lang="en-US" altLang="en-US" dirty="0" smtClean="0"/>
              <a:t> rebellion</a:t>
            </a:r>
          </a:p>
          <a:p>
            <a:pPr lvl="1"/>
            <a:r>
              <a:rPr lang="en-US" altLang="en-US" dirty="0" smtClean="0"/>
              <a:t>20: Water from rock &amp; Moses punished</a:t>
            </a:r>
          </a:p>
          <a:p>
            <a:pPr lvl="1"/>
            <a:r>
              <a:rPr lang="en-US" altLang="en-US" dirty="0" smtClean="0"/>
              <a:t>21: Bronze serpent that heals snakebites.</a:t>
            </a:r>
          </a:p>
          <a:p>
            <a:pPr lvl="1"/>
            <a:r>
              <a:rPr lang="en-US" altLang="en-US" dirty="0" smtClean="0"/>
              <a:t>22: Balaam’s talking donkey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
            <a:ext cx="8382000" cy="715963"/>
          </a:xfrm>
        </p:spPr>
        <p:txBody>
          <a:bodyPr>
            <a:normAutofit fontScale="90000"/>
          </a:bodyPr>
          <a:lstStyle/>
          <a:p>
            <a:pPr eaLnBrk="1" fontAlgn="auto" hangingPunct="1">
              <a:spcAft>
                <a:spcPts val="0"/>
              </a:spcAft>
              <a:defRPr/>
            </a:pPr>
            <a:r>
              <a:rPr lang="en-US" sz="4400" b="1" dirty="0" smtClean="0">
                <a:solidFill>
                  <a:schemeClr val="accent2"/>
                </a:solidFill>
              </a:rPr>
              <a:t>Deuteronomy</a:t>
            </a:r>
            <a:r>
              <a:rPr lang="en-US" dirty="0" smtClean="0">
                <a:solidFill>
                  <a:schemeClr val="accent2"/>
                </a:solidFill>
              </a:rPr>
              <a:t> </a:t>
            </a:r>
            <a:r>
              <a:rPr lang="en-US" sz="2400" dirty="0" smtClean="0">
                <a:solidFill>
                  <a:schemeClr val="accent2"/>
                </a:solidFill>
              </a:rPr>
              <a:t>(poised to enter 40 years later) (34 </a:t>
            </a:r>
            <a:r>
              <a:rPr lang="en-US" sz="2400" dirty="0" err="1" smtClean="0">
                <a:solidFill>
                  <a:schemeClr val="accent2"/>
                </a:solidFill>
              </a:rPr>
              <a:t>chs</a:t>
            </a:r>
            <a:r>
              <a:rPr lang="en-US" sz="2400" dirty="0" smtClean="0">
                <a:solidFill>
                  <a:schemeClr val="accent2"/>
                </a:solidFill>
              </a:rPr>
              <a:t>)</a:t>
            </a:r>
          </a:p>
        </p:txBody>
      </p:sp>
      <p:sp>
        <p:nvSpPr>
          <p:cNvPr id="27651" name="Rectangle 3"/>
          <p:cNvSpPr>
            <a:spLocks noGrp="1" noChangeArrowheads="1"/>
          </p:cNvSpPr>
          <p:nvPr>
            <p:ph sz="quarter" idx="1"/>
          </p:nvPr>
        </p:nvSpPr>
        <p:spPr>
          <a:xfrm>
            <a:off x="685800" y="1371600"/>
            <a:ext cx="7162800" cy="5029200"/>
          </a:xfrm>
        </p:spPr>
        <p:txBody>
          <a:bodyPr/>
          <a:lstStyle/>
          <a:p>
            <a:pPr eaLnBrk="1" hangingPunct="1">
              <a:lnSpc>
                <a:spcPct val="80000"/>
              </a:lnSpc>
            </a:pPr>
            <a:r>
              <a:rPr lang="en-US" altLang="en-US" sz="2400" dirty="0" smtClean="0"/>
              <a:t>In Greek, the name means </a:t>
            </a:r>
            <a:r>
              <a:rPr lang="en-US" altLang="en-US" sz="2400" b="1" dirty="0" smtClean="0"/>
              <a:t>“second lawgiving” </a:t>
            </a:r>
          </a:p>
          <a:p>
            <a:pPr eaLnBrk="1" hangingPunct="1">
              <a:lnSpc>
                <a:spcPct val="80000"/>
              </a:lnSpc>
            </a:pPr>
            <a:r>
              <a:rPr lang="en-US" altLang="en-US" sz="2400" dirty="0" smtClean="0"/>
              <a:t>It remembers Israel’s past and prepares for its future: A pivotal position, both literarily and theologically.</a:t>
            </a:r>
          </a:p>
          <a:p>
            <a:pPr eaLnBrk="1" hangingPunct="1">
              <a:lnSpc>
                <a:spcPct val="80000"/>
              </a:lnSpc>
            </a:pPr>
            <a:r>
              <a:rPr lang="en-US" altLang="en-US" sz="2400" dirty="0" smtClean="0"/>
              <a:t>It is written in the form of Moses giving thre</a:t>
            </a:r>
            <a:r>
              <a:rPr lang="en-US" altLang="en-US" sz="2400" b="1" dirty="0" smtClean="0"/>
              <a:t>e farewell speeches</a:t>
            </a:r>
            <a:r>
              <a:rPr lang="en-US" altLang="en-US" sz="2400" dirty="0" smtClean="0"/>
              <a:t>, speaking directly to the people.</a:t>
            </a:r>
          </a:p>
          <a:p>
            <a:pPr eaLnBrk="1" hangingPunct="1">
              <a:lnSpc>
                <a:spcPct val="80000"/>
              </a:lnSpc>
            </a:pPr>
            <a:r>
              <a:rPr lang="en-US" altLang="en-US" sz="2400" dirty="0" smtClean="0"/>
              <a:t>Moses is eloquent. (Unlike in Exodus when he needs Aaron to speak for him.)</a:t>
            </a:r>
          </a:p>
          <a:p>
            <a:pPr eaLnBrk="1" hangingPunct="1">
              <a:lnSpc>
                <a:spcPct val="80000"/>
              </a:lnSpc>
            </a:pPr>
            <a:r>
              <a:rPr lang="en-US" altLang="en-US" sz="2400" dirty="0" smtClean="0"/>
              <a:t>Obedience brings prosperity and divine protection while disobedience brings national defeat and death.</a:t>
            </a:r>
          </a:p>
          <a:p>
            <a:pPr eaLnBrk="1" hangingPunct="1">
              <a:lnSpc>
                <a:spcPct val="80000"/>
              </a:lnSpc>
            </a:pPr>
            <a:r>
              <a:rPr lang="en-US" altLang="en-US" sz="2400" dirty="0" smtClean="0"/>
              <a:t>In style and theological outlook, Deuteronomy is connected to the historical books that follow. </a:t>
            </a:r>
          </a:p>
          <a:p>
            <a:pPr eaLnBrk="1" hangingPunct="1">
              <a:lnSpc>
                <a:spcPct val="80000"/>
              </a:lnSpc>
            </a:pPr>
            <a:r>
              <a:rPr lang="en-US" altLang="en-US" sz="2400" dirty="0" smtClean="0"/>
              <a:t>It is more humane than other parts of the Torah. It stresses The Lord’s steadfast </a:t>
            </a:r>
            <a:r>
              <a:rPr lang="en-US" altLang="en-US" sz="2400" b="1" dirty="0" smtClean="0"/>
              <a:t>love</a:t>
            </a:r>
            <a:r>
              <a:rPr lang="en-US" altLang="en-US" sz="2400" dirty="0" smtClean="0"/>
              <a:t> and the people’s moral obligation. </a:t>
            </a:r>
            <a:r>
              <a:rPr lang="en-US" altLang="en-US" sz="2400" b="1" dirty="0" smtClean="0"/>
              <a:t>Emphasizes social justice, personal ethics, neighborly responsibilities.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solidFill>
                  <a:schemeClr val="accent2"/>
                </a:solidFill>
              </a:rPr>
              <a:t>Deuteronomy repeated phrases</a:t>
            </a:r>
            <a:endParaRPr lang="en-US" altLang="en-US" smtClean="0"/>
          </a:p>
        </p:txBody>
      </p:sp>
      <p:sp>
        <p:nvSpPr>
          <p:cNvPr id="3" name="Content Placeholder 2"/>
          <p:cNvSpPr>
            <a:spLocks noGrp="1"/>
          </p:cNvSpPr>
          <p:nvPr>
            <p:ph sz="quarter" idx="1"/>
          </p:nvPr>
        </p:nvSpPr>
        <p:spPr>
          <a:xfrm>
            <a:off x="914400" y="1600200"/>
            <a:ext cx="7772400" cy="4419600"/>
          </a:xfrm>
        </p:spPr>
        <p:txBody>
          <a:bodyPr/>
          <a:lstStyle/>
          <a:p>
            <a:pPr marL="274002" eaLnBrk="1" fontAlgn="auto" hangingPunct="1">
              <a:lnSpc>
                <a:spcPct val="80000"/>
              </a:lnSpc>
              <a:spcBef>
                <a:spcPts val="370"/>
              </a:spcBef>
              <a:spcAft>
                <a:spcPts val="0"/>
              </a:spcAft>
              <a:buFont typeface="Wingdings 2"/>
              <a:buChar char=""/>
              <a:defRPr/>
            </a:pPr>
            <a:r>
              <a:rPr lang="en-US" dirty="0" smtClean="0"/>
              <a:t>With all your heart and soul</a:t>
            </a:r>
          </a:p>
          <a:p>
            <a:pPr marL="274002" eaLnBrk="1" fontAlgn="auto" hangingPunct="1">
              <a:lnSpc>
                <a:spcPct val="80000"/>
              </a:lnSpc>
              <a:spcBef>
                <a:spcPts val="370"/>
              </a:spcBef>
              <a:spcAft>
                <a:spcPts val="0"/>
              </a:spcAft>
              <a:buFont typeface="Wingdings 2"/>
              <a:buChar char=""/>
              <a:defRPr/>
            </a:pPr>
            <a:r>
              <a:rPr lang="en-US" dirty="0" smtClean="0"/>
              <a:t>In order that it may go well with you</a:t>
            </a:r>
          </a:p>
          <a:p>
            <a:pPr marL="274002" eaLnBrk="1" fontAlgn="auto" hangingPunct="1">
              <a:lnSpc>
                <a:spcPct val="80000"/>
              </a:lnSpc>
              <a:spcBef>
                <a:spcPts val="370"/>
              </a:spcBef>
              <a:spcAft>
                <a:spcPts val="0"/>
              </a:spcAft>
              <a:buFont typeface="Wingdings 2"/>
              <a:buChar char=""/>
              <a:defRPr/>
            </a:pPr>
            <a:r>
              <a:rPr lang="en-US" dirty="0" smtClean="0"/>
              <a:t>Be thankful</a:t>
            </a:r>
          </a:p>
          <a:p>
            <a:pPr marL="274002" eaLnBrk="1" fontAlgn="auto" hangingPunct="1">
              <a:lnSpc>
                <a:spcPct val="80000"/>
              </a:lnSpc>
              <a:spcBef>
                <a:spcPts val="370"/>
              </a:spcBef>
              <a:spcAft>
                <a:spcPts val="0"/>
              </a:spcAft>
              <a:buFont typeface="Wingdings 2"/>
              <a:buChar char=""/>
              <a:defRPr/>
            </a:pPr>
            <a:r>
              <a:rPr lang="en-US" dirty="0" smtClean="0"/>
              <a:t>In a place he himself will choose</a:t>
            </a:r>
          </a:p>
          <a:p>
            <a:pPr marL="274002" eaLnBrk="1" fontAlgn="auto" hangingPunct="1">
              <a:lnSpc>
                <a:spcPct val="80000"/>
              </a:lnSpc>
              <a:spcBef>
                <a:spcPts val="370"/>
              </a:spcBef>
              <a:spcAft>
                <a:spcPts val="0"/>
              </a:spcAft>
              <a:buFont typeface="Wingdings 2"/>
              <a:buChar char=""/>
              <a:defRPr/>
            </a:pPr>
            <a:r>
              <a:rPr lang="en-US" dirty="0" smtClean="0"/>
              <a:t>A land where milk and honey flow. (A land flowing with milk and honey. KJV)</a:t>
            </a:r>
          </a:p>
          <a:p>
            <a:pPr marL="274002" eaLnBrk="1" fontAlgn="auto" hangingPunct="1">
              <a:lnSpc>
                <a:spcPct val="80000"/>
              </a:lnSpc>
              <a:spcBef>
                <a:spcPts val="370"/>
              </a:spcBef>
              <a:spcAft>
                <a:spcPts val="0"/>
              </a:spcAft>
              <a:buFont typeface="Wingdings 2"/>
              <a:buChar char=""/>
              <a:defRPr/>
            </a:pPr>
            <a:r>
              <a:rPr lang="en-US" dirty="0" smtClean="0"/>
              <a:t>If only you obey the voice of the Lord your God</a:t>
            </a:r>
          </a:p>
          <a:p>
            <a:pPr marL="274002" eaLnBrk="1" fontAlgn="auto" hangingPunct="1">
              <a:lnSpc>
                <a:spcPct val="80000"/>
              </a:lnSpc>
              <a:spcBef>
                <a:spcPts val="370"/>
              </a:spcBef>
              <a:spcAft>
                <a:spcPts val="0"/>
              </a:spcAft>
              <a:buFont typeface="Wingdings 2"/>
              <a:buChar char=""/>
              <a:defRPr/>
            </a:pPr>
            <a:endParaRPr lang="en-US" dirty="0" smtClean="0"/>
          </a:p>
          <a:p>
            <a:pPr marL="274002" eaLnBrk="1" fontAlgn="auto" hangingPunct="1">
              <a:lnSpc>
                <a:spcPct val="80000"/>
              </a:lnSpc>
              <a:spcBef>
                <a:spcPts val="370"/>
              </a:spcBef>
              <a:spcAft>
                <a:spcPts val="0"/>
              </a:spcAft>
              <a:buFont typeface="Wingdings 2" panose="05020102010507070707" pitchFamily="18" charset="2"/>
              <a:buNone/>
              <a:defRPr/>
            </a:pPr>
            <a:r>
              <a:rPr lang="en-US" sz="2800" b="1" dirty="0" smtClean="0">
                <a:solidFill>
                  <a:schemeClr val="accent2"/>
                </a:solidFill>
                <a:latin typeface="+mj-lt"/>
              </a:rPr>
              <a:t>Chapter 5</a:t>
            </a:r>
          </a:p>
          <a:p>
            <a:pPr marL="274002" eaLnBrk="1" fontAlgn="auto" hangingPunct="1">
              <a:lnSpc>
                <a:spcPct val="80000"/>
              </a:lnSpc>
              <a:spcBef>
                <a:spcPts val="370"/>
              </a:spcBef>
              <a:spcAft>
                <a:spcPts val="0"/>
              </a:spcAft>
              <a:buFont typeface="Wingdings 2"/>
              <a:buChar char=""/>
              <a:defRPr/>
            </a:pPr>
            <a:r>
              <a:rPr lang="en-US" sz="2800" dirty="0" smtClean="0"/>
              <a:t>10 commandments repeated</a:t>
            </a:r>
          </a:p>
          <a:p>
            <a:pPr marL="274002" eaLnBrk="1" fontAlgn="auto" hangingPunct="1">
              <a:lnSpc>
                <a:spcPct val="80000"/>
              </a:lnSpc>
              <a:spcBef>
                <a:spcPts val="370"/>
              </a:spcBef>
              <a:spcAft>
                <a:spcPts val="0"/>
              </a:spcAft>
              <a:buFont typeface="Wingdings 2"/>
              <a:buChar cha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b="1" smtClean="0">
                <a:solidFill>
                  <a:schemeClr val="accent2"/>
                </a:solidFill>
              </a:rPr>
              <a:t>Deuteronomy key verses</a:t>
            </a:r>
            <a:endParaRPr lang="en-US" altLang="en-US" smtClean="0"/>
          </a:p>
        </p:txBody>
      </p:sp>
      <p:sp>
        <p:nvSpPr>
          <p:cNvPr id="3" name="Content Placeholder 2"/>
          <p:cNvSpPr>
            <a:spLocks noGrp="1"/>
          </p:cNvSpPr>
          <p:nvPr>
            <p:ph sz="quarter" idx="1"/>
          </p:nvPr>
        </p:nvSpPr>
        <p:spPr/>
        <p:txBody>
          <a:bodyPr/>
          <a:lstStyle/>
          <a:p>
            <a:pPr>
              <a:defRPr/>
            </a:pPr>
            <a:r>
              <a:rPr lang="en-US" sz="2000" dirty="0" smtClean="0"/>
              <a:t>6:3 – Hear, therefore, O Israel, and observe them diligently, so that it may go well with you, and that you may multiply greatly in a land flowing with milk and honey, as the Lord, the God of your ancestors, has promised you.</a:t>
            </a:r>
          </a:p>
          <a:p>
            <a:pPr>
              <a:defRPr/>
            </a:pPr>
            <a:r>
              <a:rPr lang="en-US" sz="2000" dirty="0" smtClean="0"/>
              <a:t>6:4 – Hear, O Israel: The </a:t>
            </a:r>
            <a:r>
              <a:rPr lang="en-US" sz="2000" cap="small" dirty="0" smtClean="0"/>
              <a:t>Lord</a:t>
            </a:r>
            <a:r>
              <a:rPr lang="en-US" sz="2000" dirty="0" smtClean="0"/>
              <a:t> is our God, the </a:t>
            </a:r>
            <a:r>
              <a:rPr lang="en-US" sz="2000" cap="small" dirty="0" smtClean="0"/>
              <a:t>Lord</a:t>
            </a:r>
            <a:r>
              <a:rPr lang="en-US" sz="2000" dirty="0" smtClean="0"/>
              <a:t> alone. You shall love the </a:t>
            </a:r>
            <a:r>
              <a:rPr lang="en-US" sz="2000" cap="small" dirty="0" smtClean="0"/>
              <a:t>Lord</a:t>
            </a:r>
            <a:r>
              <a:rPr lang="en-US" sz="2000" dirty="0" smtClean="0"/>
              <a:t> your God with all your heart, and with all your soul, and with all your might.</a:t>
            </a:r>
          </a:p>
          <a:p>
            <a:pPr>
              <a:defRPr/>
            </a:pPr>
            <a:r>
              <a:rPr lang="en-US" sz="2000" dirty="0" smtClean="0"/>
              <a:t>7:7 It was not because you were more numerous than any other people that the Lord set his heart on you and chose you—for you were the fewest of all peoples. It was because the Lord loved you and kept the oath that he swore to your ancestors, that the Lord has brought you out with a mighty hand, and redeemed you from the house of slavery, from the hand of Pharaoh king of Egypt.</a:t>
            </a:r>
          </a:p>
          <a:p>
            <a:pPr>
              <a:defRPr/>
            </a:pPr>
            <a:r>
              <a:rPr lang="en-US" sz="2000" dirty="0" smtClean="0"/>
              <a:t>7:18 Do not be afraid of them. Just remember what the Lord your God did to Pharaoh and to all Egypt.</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smtClean="0">
                <a:solidFill>
                  <a:schemeClr val="accent2"/>
                </a:solidFill>
              </a:rPr>
              <a:t>What Does God Want?</a:t>
            </a:r>
            <a:endParaRPr lang="en-US" altLang="en-US" smtClean="0"/>
          </a:p>
        </p:txBody>
      </p:sp>
      <p:sp>
        <p:nvSpPr>
          <p:cNvPr id="31747" name="Content Placeholder 2"/>
          <p:cNvSpPr>
            <a:spLocks noGrp="1"/>
          </p:cNvSpPr>
          <p:nvPr>
            <p:ph sz="quarter" idx="1"/>
          </p:nvPr>
        </p:nvSpPr>
        <p:spPr>
          <a:xfrm>
            <a:off x="838200" y="1447800"/>
            <a:ext cx="7467600" cy="4572000"/>
          </a:xfrm>
        </p:spPr>
        <p:txBody>
          <a:bodyPr/>
          <a:lstStyle/>
          <a:p>
            <a:r>
              <a:rPr lang="en-US" altLang="en-US" sz="2000" smtClean="0"/>
              <a:t>10: 12-18 So now, O Israel, </a:t>
            </a:r>
            <a:r>
              <a:rPr lang="en-US" altLang="en-US" sz="2000" b="1" smtClean="0">
                <a:solidFill>
                  <a:srgbClr val="0070C0"/>
                </a:solidFill>
              </a:rPr>
              <a:t>what does the Lord your God require of you</a:t>
            </a:r>
            <a:r>
              <a:rPr lang="en-US" altLang="en-US" sz="2000" smtClean="0"/>
              <a:t>? Only to </a:t>
            </a:r>
            <a:r>
              <a:rPr lang="en-US" altLang="en-US" sz="2000" b="1" smtClean="0"/>
              <a:t>fear</a:t>
            </a:r>
            <a:r>
              <a:rPr lang="en-US" altLang="en-US" sz="2000" smtClean="0"/>
              <a:t> the Lord your God, to </a:t>
            </a:r>
            <a:r>
              <a:rPr lang="en-US" altLang="en-US" sz="2000" b="1" smtClean="0"/>
              <a:t>walk</a:t>
            </a:r>
            <a:r>
              <a:rPr lang="en-US" altLang="en-US" sz="2000" smtClean="0"/>
              <a:t> in all his ways, to </a:t>
            </a:r>
            <a:r>
              <a:rPr lang="en-US" altLang="en-US" sz="2000" b="1" smtClean="0"/>
              <a:t>love</a:t>
            </a:r>
            <a:r>
              <a:rPr lang="en-US" altLang="en-US" sz="2000" smtClean="0"/>
              <a:t> him, to </a:t>
            </a:r>
            <a:r>
              <a:rPr lang="en-US" altLang="en-US" sz="2000" b="1" smtClean="0"/>
              <a:t>serve</a:t>
            </a:r>
            <a:r>
              <a:rPr lang="en-US" altLang="en-US" sz="2000" smtClean="0"/>
              <a:t> the Lord your God with </a:t>
            </a:r>
            <a:r>
              <a:rPr lang="en-US" altLang="en-US" sz="2000" b="1" smtClean="0"/>
              <a:t>all your heart and with all your soul</a:t>
            </a:r>
            <a:r>
              <a:rPr lang="en-US" altLang="en-US" sz="2000" smtClean="0"/>
              <a:t>, </a:t>
            </a:r>
            <a:r>
              <a:rPr lang="en-US" altLang="en-US" sz="2000" baseline="30000" smtClean="0"/>
              <a:t>13</a:t>
            </a:r>
            <a:r>
              <a:rPr lang="en-US" altLang="en-US" sz="2000" smtClean="0"/>
              <a:t>and to </a:t>
            </a:r>
            <a:r>
              <a:rPr lang="en-US" altLang="en-US" sz="2000" b="1" smtClean="0"/>
              <a:t>keep</a:t>
            </a:r>
            <a:r>
              <a:rPr lang="en-US" altLang="en-US" sz="2000" smtClean="0"/>
              <a:t> the commandments of the Lord your God and his decrees that I am commanding you today, for your own well-being. </a:t>
            </a:r>
            <a:r>
              <a:rPr lang="en-US" altLang="en-US" sz="2000" baseline="30000" smtClean="0"/>
              <a:t>14</a:t>
            </a:r>
            <a:r>
              <a:rPr lang="en-US" altLang="en-US" sz="2000" smtClean="0"/>
              <a:t>Although heaven and the heaven of heavens belong to the Lord your God, the earth with all that is in it, </a:t>
            </a:r>
            <a:r>
              <a:rPr lang="en-US" altLang="en-US" sz="2000" baseline="30000" smtClean="0"/>
              <a:t>15</a:t>
            </a:r>
            <a:r>
              <a:rPr lang="en-US" altLang="en-US" sz="2000" smtClean="0"/>
              <a:t>yet the Lord set his heart in love on your ancestors alone and chose you, their descendants after them, out of all the peoples, as it is today. </a:t>
            </a:r>
            <a:r>
              <a:rPr lang="en-US" altLang="en-US" sz="2000" b="1" baseline="30000" smtClean="0">
                <a:solidFill>
                  <a:srgbClr val="0070C0"/>
                </a:solidFill>
              </a:rPr>
              <a:t>16</a:t>
            </a:r>
            <a:r>
              <a:rPr lang="en-US" altLang="en-US" sz="2000" b="1" smtClean="0">
                <a:solidFill>
                  <a:srgbClr val="0070C0"/>
                </a:solidFill>
              </a:rPr>
              <a:t>Circumcise, then, the foreskin of your heart</a:t>
            </a:r>
            <a:r>
              <a:rPr lang="en-US" altLang="en-US" sz="2000" smtClean="0"/>
              <a:t>, and do not be stubborn any longer. </a:t>
            </a:r>
            <a:r>
              <a:rPr lang="en-US" altLang="en-US" sz="2000" baseline="30000" smtClean="0"/>
              <a:t>17</a:t>
            </a:r>
            <a:r>
              <a:rPr lang="en-US" altLang="en-US" sz="2000" smtClean="0"/>
              <a:t>For the Lord your God is God of gods and Lord of lords, the great God, mighty and awesome, who is not partial and takes no bribe, </a:t>
            </a:r>
            <a:r>
              <a:rPr lang="en-US" altLang="en-US" sz="2000" baseline="30000" smtClean="0"/>
              <a:t>18</a:t>
            </a:r>
            <a:r>
              <a:rPr lang="en-US" altLang="en-US" sz="2000" smtClean="0"/>
              <a:t>who executes justice for the orphan and the widow, and who loves the strangers, providing them with food and clothing.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1" smtClean="0">
                <a:solidFill>
                  <a:schemeClr val="accent2"/>
                </a:solidFill>
              </a:rPr>
              <a:t>The Deuteronomic Covenant</a:t>
            </a:r>
            <a:endParaRPr lang="en-US" altLang="en-US" smtClean="0"/>
          </a:p>
        </p:txBody>
      </p:sp>
      <p:sp>
        <p:nvSpPr>
          <p:cNvPr id="32771" name="Content Placeholder 2"/>
          <p:cNvSpPr>
            <a:spLocks noGrp="1"/>
          </p:cNvSpPr>
          <p:nvPr>
            <p:ph sz="quarter" idx="1"/>
          </p:nvPr>
        </p:nvSpPr>
        <p:spPr/>
        <p:txBody>
          <a:bodyPr/>
          <a:lstStyle/>
          <a:p>
            <a:r>
              <a:rPr lang="en-US" altLang="en-US" sz="2800" smtClean="0"/>
              <a:t>11:26 – 26 See, I am setting before you today a blessing and a curse: </a:t>
            </a:r>
            <a:r>
              <a:rPr lang="en-US" altLang="en-US" sz="2800" baseline="30000" smtClean="0"/>
              <a:t>27</a:t>
            </a:r>
            <a:r>
              <a:rPr lang="en-US" altLang="en-US" sz="2800" b="1" smtClean="0">
                <a:solidFill>
                  <a:srgbClr val="0070C0"/>
                </a:solidFill>
              </a:rPr>
              <a:t>the blessing</a:t>
            </a:r>
            <a:r>
              <a:rPr lang="en-US" altLang="en-US" sz="2800" smtClean="0"/>
              <a:t>, if you obey the commandments of the Lord your God that I am commanding you today; </a:t>
            </a:r>
            <a:r>
              <a:rPr lang="en-US" altLang="en-US" sz="2800" baseline="30000" smtClean="0"/>
              <a:t>28</a:t>
            </a:r>
            <a:r>
              <a:rPr lang="en-US" altLang="en-US" sz="2800" smtClean="0"/>
              <a:t>and </a:t>
            </a:r>
            <a:r>
              <a:rPr lang="en-US" altLang="en-US" sz="2800" b="1" smtClean="0">
                <a:solidFill>
                  <a:srgbClr val="0070C0"/>
                </a:solidFill>
              </a:rPr>
              <a:t>the curse</a:t>
            </a:r>
            <a:r>
              <a:rPr lang="en-US" altLang="en-US" sz="2800" smtClean="0"/>
              <a:t>, if you do not obey the commandments of the Lord your God, but turn from the way that I am commanding you today, to follow other gods that you have not known.</a:t>
            </a:r>
          </a:p>
          <a:p>
            <a:r>
              <a:rPr lang="en-US" altLang="en-US" smtClean="0"/>
              <a:t>(There’s nothing in between)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14400" y="274638"/>
            <a:ext cx="7772400" cy="715962"/>
          </a:xfrm>
        </p:spPr>
        <p:txBody>
          <a:bodyPr/>
          <a:lstStyle/>
          <a:p>
            <a:r>
              <a:rPr lang="en-US" altLang="en-US" b="1" dirty="0" smtClean="0">
                <a:solidFill>
                  <a:schemeClr val="accent2"/>
                </a:solidFill>
              </a:rPr>
              <a:t>Love? A unique approach</a:t>
            </a:r>
          </a:p>
        </p:txBody>
      </p:sp>
      <p:sp>
        <p:nvSpPr>
          <p:cNvPr id="46083" name="Content Placeholder 2"/>
          <p:cNvSpPr>
            <a:spLocks noGrp="1"/>
          </p:cNvSpPr>
          <p:nvPr>
            <p:ph sz="quarter" idx="1"/>
          </p:nvPr>
        </p:nvSpPr>
        <p:spPr>
          <a:xfrm>
            <a:off x="762000" y="1143000"/>
            <a:ext cx="7924800" cy="4876800"/>
          </a:xfrm>
        </p:spPr>
        <p:txBody>
          <a:bodyPr/>
          <a:lstStyle/>
          <a:p>
            <a:pPr>
              <a:buFont typeface="Wingdings 2" panose="05020102010507070707" pitchFamily="18" charset="2"/>
              <a:buNone/>
            </a:pPr>
            <a:r>
              <a:rPr lang="en-US" altLang="en-US" sz="2400" b="1" dirty="0" smtClean="0"/>
              <a:t>Leviticus 19:18-19 </a:t>
            </a:r>
          </a:p>
          <a:p>
            <a:r>
              <a:rPr lang="en-US" altLang="en-US" sz="2400" dirty="0" smtClean="0"/>
              <a:t>You shall not hate in your heart anyone of your kin; you shall reprove your neighbor, or you will incur guilt yourself. You shall not take vengeance or bear a grudge against any of your people, but you shall </a:t>
            </a:r>
            <a:r>
              <a:rPr lang="en-US" altLang="en-US" sz="2400" b="1" u="sng" dirty="0" smtClean="0"/>
              <a:t>love</a:t>
            </a:r>
            <a:r>
              <a:rPr lang="en-US" altLang="en-US" sz="2400" u="sng" dirty="0" smtClean="0"/>
              <a:t> your neighbor as yourself </a:t>
            </a:r>
            <a:r>
              <a:rPr lang="en-US" altLang="en-US" sz="2400" dirty="0" smtClean="0"/>
              <a:t>: I am the Lord. </a:t>
            </a:r>
          </a:p>
          <a:p>
            <a:pPr>
              <a:buFont typeface="Wingdings 2" panose="05020102010507070707" pitchFamily="18" charset="2"/>
              <a:buNone/>
            </a:pPr>
            <a:r>
              <a:rPr lang="en-US" altLang="en-US" sz="2400" b="1" dirty="0" smtClean="0"/>
              <a:t>Deuteronomy 6:4-5</a:t>
            </a:r>
          </a:p>
          <a:p>
            <a:r>
              <a:rPr lang="en-US" altLang="en-US" sz="2400" dirty="0" smtClean="0"/>
              <a:t>Hear, O Israel: the Lord is our God, the Lord alone. You shall </a:t>
            </a:r>
            <a:r>
              <a:rPr lang="en-US" altLang="en-US" sz="2400" b="1" u="sng" dirty="0" smtClean="0"/>
              <a:t>love</a:t>
            </a:r>
            <a:r>
              <a:rPr lang="en-US" altLang="en-US" sz="2400" u="sng" dirty="0" smtClean="0"/>
              <a:t> the Lord your God </a:t>
            </a:r>
            <a:r>
              <a:rPr lang="en-US" altLang="en-US" sz="2400" dirty="0" smtClean="0"/>
              <a:t>with all your heart, and with all your soul, and with all your might. </a:t>
            </a:r>
          </a:p>
          <a:p>
            <a:pPr lvl="1"/>
            <a:r>
              <a:rPr lang="en-US" altLang="en-US" sz="1800" dirty="0" smtClean="0"/>
              <a:t> Keep these words that I am commanding you today in your heart. Recite them to your children and talk about them when you are at home and when you are away, when you lie down and when you rise. Bind them as a sign on your hand, fix them as an emblem on your forehead, and write them on the doorposts of your house and on your gates. (6-9)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Grp="1" noChangeArrowheads="1"/>
          </p:cNvSpPr>
          <p:nvPr>
            <p:ph type="title"/>
          </p:nvPr>
        </p:nvSpPr>
        <p:spPr>
          <a:xfrm>
            <a:off x="381000" y="533400"/>
            <a:ext cx="8183563" cy="1050925"/>
          </a:xfrm>
        </p:spPr>
        <p:txBody>
          <a:bodyPr>
            <a:noAutofit/>
          </a:bodyPr>
          <a:lstStyle/>
          <a:p>
            <a:pPr algn="ctr" eaLnBrk="1" fontAlgn="auto" hangingPunct="1">
              <a:spcAft>
                <a:spcPts val="0"/>
              </a:spcAft>
              <a:defRPr/>
            </a:pPr>
            <a:r>
              <a:rPr lang="en-US" sz="3200" dirty="0">
                <a:solidFill>
                  <a:schemeClr val="accent2"/>
                </a:solidFill>
              </a:rPr>
              <a:t>Egyptian images of Semites making bricks</a:t>
            </a:r>
          </a:p>
        </p:txBody>
      </p:sp>
      <p:pic>
        <p:nvPicPr>
          <p:cNvPr id="10243" name="Picture 4" descr="making bricks2"/>
          <p:cNvPicPr>
            <a:picLocks noGrp="1" noChangeAspect="1" noChangeArrowheads="1"/>
          </p:cNvPicPr>
          <p:nvPr>
            <p:ph sz="half" idx="1"/>
          </p:nvPr>
        </p:nvPicPr>
        <p:blipFill>
          <a:blip r:embed="rId3" cstate="print"/>
          <a:srcRect/>
          <a:stretch>
            <a:fillRect/>
          </a:stretch>
        </p:blipFill>
        <p:spPr>
          <a:xfrm>
            <a:off x="152400" y="1828800"/>
            <a:ext cx="4694238"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7" descr="making bricks"/>
          <p:cNvPicPr>
            <a:picLocks noGrp="1" noChangeAspect="1" noChangeArrowheads="1"/>
          </p:cNvPicPr>
          <p:nvPr>
            <p:ph sz="half" idx="2"/>
          </p:nvPr>
        </p:nvPicPr>
        <p:blipFill>
          <a:blip r:embed="rId4" cstate="print"/>
          <a:srcRect/>
          <a:stretch>
            <a:fillRect/>
          </a:stretch>
        </p:blipFill>
        <p:spPr>
          <a:xfrm>
            <a:off x="4876800" y="3733800"/>
            <a:ext cx="3581400" cy="26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5" name="Text Box 10"/>
          <p:cNvSpPr txBox="1">
            <a:spLocks noChangeArrowheads="1"/>
          </p:cNvSpPr>
          <p:nvPr/>
        </p:nvSpPr>
        <p:spPr bwMode="auto">
          <a:xfrm>
            <a:off x="5029200" y="1676400"/>
            <a:ext cx="3505200" cy="1892300"/>
          </a:xfrm>
          <a:prstGeom prst="rect">
            <a:avLst/>
          </a:prstGeom>
          <a:noFill/>
          <a:ln w="9525">
            <a:noFill/>
            <a:miter lim="800000"/>
            <a:headEnd/>
            <a:tailEnd/>
          </a:ln>
        </p:spPr>
        <p:txBody>
          <a:bodyPr>
            <a:spAutoFit/>
          </a:bodyPr>
          <a:lstStyle/>
          <a:p>
            <a:pPr>
              <a:spcBef>
                <a:spcPct val="50000"/>
              </a:spcBef>
            </a:pPr>
            <a:r>
              <a:rPr lang="en-US"/>
              <a:t>Exodus 5:4-14</a:t>
            </a:r>
          </a:p>
          <a:p>
            <a:pPr>
              <a:spcBef>
                <a:spcPct val="50000"/>
              </a:spcBef>
            </a:pPr>
            <a:r>
              <a:rPr lang="en-US"/>
              <a:t>Egyptian tomb paintings from around the 15th Century BCE. Showing Semitic people doing the same kind of work described in Exodus 5.</a:t>
            </a:r>
          </a:p>
        </p:txBody>
      </p:sp>
    </p:spTree>
    <p:extLst>
      <p:ext uri="{BB962C8B-B14F-4D97-AF65-F5344CB8AC3E}">
        <p14:creationId xmlns:p14="http://schemas.microsoft.com/office/powerpoint/2010/main" val="389782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a:xfrm>
            <a:off x="381000" y="381000"/>
            <a:ext cx="8183563" cy="838200"/>
          </a:xfrm>
        </p:spPr>
        <p:txBody>
          <a:bodyPr/>
          <a:lstStyle/>
          <a:p>
            <a:pPr algn="ctr" eaLnBrk="1" fontAlgn="auto" hangingPunct="1">
              <a:spcAft>
                <a:spcPts val="0"/>
              </a:spcAft>
              <a:defRPr/>
            </a:pPr>
            <a:r>
              <a:rPr lang="en-US" dirty="0">
                <a:solidFill>
                  <a:schemeClr val="accent2"/>
                </a:solidFill>
              </a:rPr>
              <a:t>Ramses II </a:t>
            </a:r>
            <a:r>
              <a:rPr lang="en-US" sz="3200" dirty="0">
                <a:solidFill>
                  <a:schemeClr val="accent2"/>
                </a:solidFill>
              </a:rPr>
              <a:t>(1290-1224 </a:t>
            </a:r>
            <a:r>
              <a:rPr lang="en-US" sz="2400" dirty="0">
                <a:solidFill>
                  <a:schemeClr val="accent2"/>
                </a:solidFill>
              </a:rPr>
              <a:t>BCE</a:t>
            </a:r>
            <a:r>
              <a:rPr lang="en-US" sz="3200" dirty="0">
                <a:solidFill>
                  <a:schemeClr val="accent2"/>
                </a:solidFill>
              </a:rPr>
              <a:t>)</a:t>
            </a:r>
          </a:p>
        </p:txBody>
      </p:sp>
      <p:pic>
        <p:nvPicPr>
          <p:cNvPr id="11267" name="Picture 4" descr="RamsesII+"/>
          <p:cNvPicPr>
            <a:picLocks noGrp="1" noChangeAspect="1" noChangeArrowheads="1"/>
          </p:cNvPicPr>
          <p:nvPr>
            <p:ph sz="half" idx="1"/>
          </p:nvPr>
        </p:nvPicPr>
        <p:blipFill>
          <a:blip r:embed="rId3" cstate="print"/>
          <a:srcRect/>
          <a:stretch>
            <a:fillRect/>
          </a:stretch>
        </p:blipFill>
        <p:spPr>
          <a:xfrm>
            <a:off x="838200" y="1371600"/>
            <a:ext cx="2819400" cy="4894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268" name="Text Box 11"/>
          <p:cNvSpPr txBox="1">
            <a:spLocks noChangeArrowheads="1"/>
          </p:cNvSpPr>
          <p:nvPr/>
        </p:nvSpPr>
        <p:spPr bwMode="auto">
          <a:xfrm>
            <a:off x="4724400" y="1828800"/>
            <a:ext cx="2743200" cy="3114675"/>
          </a:xfrm>
          <a:prstGeom prst="rect">
            <a:avLst/>
          </a:prstGeom>
          <a:noFill/>
          <a:ln w="9525">
            <a:noFill/>
            <a:miter lim="800000"/>
            <a:headEnd/>
            <a:tailEnd/>
          </a:ln>
        </p:spPr>
        <p:txBody>
          <a:bodyPr>
            <a:spAutoFit/>
          </a:bodyPr>
          <a:lstStyle/>
          <a:p>
            <a:pPr>
              <a:spcBef>
                <a:spcPct val="50000"/>
              </a:spcBef>
            </a:pPr>
            <a:r>
              <a:rPr lang="en-US"/>
              <a:t>Ramses II is thought by many to be the unnamed Pharaoh of the Exodus.</a:t>
            </a:r>
          </a:p>
          <a:p>
            <a:pPr>
              <a:spcBef>
                <a:spcPct val="50000"/>
              </a:spcBef>
            </a:pPr>
            <a:endParaRPr lang="en-US"/>
          </a:p>
          <a:p>
            <a:pPr>
              <a:spcBef>
                <a:spcPct val="50000"/>
              </a:spcBef>
            </a:pPr>
            <a:r>
              <a:rPr lang="en-US"/>
              <a:t>He had enormous power. Wears a royal headdress and his scepter symbolizes his absolute control of the state. </a:t>
            </a:r>
          </a:p>
        </p:txBody>
      </p:sp>
    </p:spTree>
    <p:extLst>
      <p:ext uri="{BB962C8B-B14F-4D97-AF65-F5344CB8AC3E}">
        <p14:creationId xmlns:p14="http://schemas.microsoft.com/office/powerpoint/2010/main" val="2144176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200"/>
            <a:ext cx="8183563" cy="838200"/>
          </a:xfrm>
        </p:spPr>
        <p:txBody>
          <a:bodyPr/>
          <a:lstStyle/>
          <a:p>
            <a:pPr algn="ctr" eaLnBrk="1" fontAlgn="auto" hangingPunct="1">
              <a:spcAft>
                <a:spcPts val="0"/>
              </a:spcAft>
              <a:defRPr/>
            </a:pPr>
            <a:r>
              <a:rPr lang="en-US" dirty="0">
                <a:solidFill>
                  <a:srgbClr val="C00000"/>
                </a:solidFill>
              </a:rPr>
              <a:t>The Passover</a:t>
            </a:r>
          </a:p>
        </p:txBody>
      </p:sp>
      <p:sp>
        <p:nvSpPr>
          <p:cNvPr id="37891" name="Rectangle 3"/>
          <p:cNvSpPr>
            <a:spLocks noGrp="1" noChangeArrowheads="1"/>
          </p:cNvSpPr>
          <p:nvPr>
            <p:ph idx="1"/>
          </p:nvPr>
        </p:nvSpPr>
        <p:spPr>
          <a:xfrm>
            <a:off x="457200" y="1524000"/>
            <a:ext cx="8183563" cy="4187825"/>
          </a:xfrm>
        </p:spPr>
        <p:txBody>
          <a:bodyPr>
            <a:normAutofit fontScale="77500" lnSpcReduction="20000"/>
          </a:bodyPr>
          <a:lstStyle/>
          <a:p>
            <a:pPr marL="91440" indent="-265176" eaLnBrk="1" fontAlgn="auto" hangingPunct="1">
              <a:lnSpc>
                <a:spcPct val="120000"/>
              </a:lnSpc>
              <a:spcAft>
                <a:spcPts val="0"/>
              </a:spcAft>
              <a:buFontTx/>
              <a:buNone/>
              <a:defRPr/>
            </a:pPr>
            <a:r>
              <a:rPr lang="en-US" sz="2400" b="1" dirty="0"/>
              <a:t>Exodus 12</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Slaughter a male, unblemished lamb: one per family</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Eat it that night</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Put its blood on the doorposts and lintel (above the door)</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Eat it with unleavened </a:t>
            </a:r>
            <a:r>
              <a:rPr lang="en-US" sz="2600" dirty="0" smtClean="0"/>
              <a:t>bread (flat bread)</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Eat it with bitter herbs</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Roast </a:t>
            </a:r>
            <a:r>
              <a:rPr lang="en-US" sz="2600" dirty="0" smtClean="0"/>
              <a:t>it </a:t>
            </a:r>
            <a:r>
              <a:rPr lang="en-US" sz="2600" dirty="0"/>
              <a:t>whole (roasting ensures that the blood is out) blood belongs to god. It’s a symbol of life)</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Burn all leftovers</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Eat it hurriedly</a:t>
            </a:r>
            <a:endParaRPr lang="en-US" sz="2600" b="1" dirty="0"/>
          </a:p>
          <a:p>
            <a:pPr marL="290513" eaLnBrk="1" fontAlgn="auto" hangingPunct="1">
              <a:lnSpc>
                <a:spcPct val="120000"/>
              </a:lnSpc>
              <a:spcAft>
                <a:spcPts val="0"/>
              </a:spcAft>
              <a:buFont typeface="Wingdings 2"/>
              <a:buChar char=""/>
              <a:tabLst>
                <a:tab pos="292100" algn="l"/>
              </a:tabLst>
              <a:defRPr/>
            </a:pPr>
            <a:r>
              <a:rPr lang="en-US" sz="2600" dirty="0"/>
              <a:t>Blood is a sign and means the angel of death will </a:t>
            </a:r>
            <a:r>
              <a:rPr lang="en-US" sz="2600" b="1" dirty="0" smtClean="0">
                <a:solidFill>
                  <a:srgbClr val="C00000"/>
                </a:solidFill>
              </a:rPr>
              <a:t>pass over </a:t>
            </a:r>
            <a:r>
              <a:rPr lang="en-US" sz="2600" dirty="0"/>
              <a:t>(12:13</a:t>
            </a:r>
            <a:r>
              <a:rPr lang="en-US" sz="2400" dirty="0"/>
              <a:t>)</a:t>
            </a:r>
            <a:endParaRPr lang="en-US" sz="2400" b="1" dirty="0"/>
          </a:p>
          <a:p>
            <a:pPr marL="265176" indent="-265176" eaLnBrk="1" fontAlgn="auto" hangingPunct="1">
              <a:lnSpc>
                <a:spcPct val="80000"/>
              </a:lnSpc>
              <a:spcAft>
                <a:spcPts val="0"/>
              </a:spcAft>
              <a:buFont typeface="Wingdings 2"/>
              <a:buChar char=""/>
              <a:defRPr/>
            </a:pPr>
            <a:endParaRPr lang="en-US" sz="2400" dirty="0"/>
          </a:p>
        </p:txBody>
      </p:sp>
    </p:spTree>
    <p:extLst>
      <p:ext uri="{BB962C8B-B14F-4D97-AF65-F5344CB8AC3E}">
        <p14:creationId xmlns:p14="http://schemas.microsoft.com/office/powerpoint/2010/main" val="2668861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1" y="457200"/>
            <a:ext cx="5562600" cy="838200"/>
          </a:xfrm>
        </p:spPr>
        <p:txBody>
          <a:bodyPr/>
          <a:lstStyle/>
          <a:p>
            <a:pPr algn="ctr" eaLnBrk="1" fontAlgn="auto" hangingPunct="1">
              <a:spcAft>
                <a:spcPts val="0"/>
              </a:spcAft>
              <a:defRPr/>
            </a:pPr>
            <a:r>
              <a:rPr lang="en-US" dirty="0">
                <a:solidFill>
                  <a:srgbClr val="C00000"/>
                </a:solidFill>
              </a:rPr>
              <a:t>The </a:t>
            </a:r>
            <a:r>
              <a:rPr lang="en-US" dirty="0" smtClean="0">
                <a:solidFill>
                  <a:srgbClr val="C00000"/>
                </a:solidFill>
              </a:rPr>
              <a:t>Passover now</a:t>
            </a:r>
            <a:endParaRPr lang="en-US" dirty="0">
              <a:solidFill>
                <a:srgbClr val="C00000"/>
              </a:solidFill>
            </a:endParaRPr>
          </a:p>
        </p:txBody>
      </p:sp>
      <p:sp>
        <p:nvSpPr>
          <p:cNvPr id="37891" name="Rectangle 3"/>
          <p:cNvSpPr>
            <a:spLocks noGrp="1" noChangeArrowheads="1"/>
          </p:cNvSpPr>
          <p:nvPr>
            <p:ph idx="1"/>
          </p:nvPr>
        </p:nvSpPr>
        <p:spPr>
          <a:xfrm>
            <a:off x="457200" y="1524000"/>
            <a:ext cx="5410200" cy="4187825"/>
          </a:xfrm>
        </p:spPr>
        <p:txBody>
          <a:bodyPr>
            <a:normAutofit fontScale="70000" lnSpcReduction="20000"/>
          </a:bodyPr>
          <a:lstStyle/>
          <a:p>
            <a:pPr lvl="0"/>
            <a:r>
              <a:rPr lang="en-US" sz="2400" b="1" dirty="0" smtClean="0">
                <a:solidFill>
                  <a:schemeClr val="accent2">
                    <a:lumMod val="50000"/>
                  </a:schemeClr>
                </a:solidFill>
              </a:rPr>
              <a:t>Roasted lamb </a:t>
            </a:r>
            <a:r>
              <a:rPr lang="en-US" sz="2400" b="1" dirty="0" err="1" smtClean="0">
                <a:solidFill>
                  <a:schemeClr val="accent2">
                    <a:lumMod val="50000"/>
                  </a:schemeClr>
                </a:solidFill>
              </a:rPr>
              <a:t>shankbone</a:t>
            </a:r>
            <a:r>
              <a:rPr lang="en-US" sz="2400" b="1" dirty="0" smtClean="0">
                <a:solidFill>
                  <a:schemeClr val="accent2">
                    <a:lumMod val="50000"/>
                  </a:schemeClr>
                </a:solidFill>
              </a:rPr>
              <a:t>: </a:t>
            </a:r>
            <a:r>
              <a:rPr lang="en-US" sz="2400" dirty="0" smtClean="0"/>
              <a:t>(</a:t>
            </a:r>
            <a:r>
              <a:rPr lang="en-US" sz="2400" i="1" dirty="0" err="1" smtClean="0"/>
              <a:t>zeroah</a:t>
            </a:r>
            <a:r>
              <a:rPr lang="en-US" sz="2400" dirty="0" smtClean="0"/>
              <a:t>), the lamb sacrifice made the night of the exodus. </a:t>
            </a:r>
          </a:p>
          <a:p>
            <a:pPr lvl="0"/>
            <a:r>
              <a:rPr lang="en-US" sz="2400" b="1" dirty="0" smtClean="0">
                <a:solidFill>
                  <a:schemeClr val="accent2">
                    <a:lumMod val="50000"/>
                  </a:schemeClr>
                </a:solidFill>
              </a:rPr>
              <a:t>Roasted egg: </a:t>
            </a:r>
            <a:r>
              <a:rPr lang="en-US" sz="2400" dirty="0" smtClean="0"/>
              <a:t>(</a:t>
            </a:r>
            <a:r>
              <a:rPr lang="en-US" sz="2400" i="1" dirty="0" err="1" smtClean="0"/>
              <a:t>baytsah</a:t>
            </a:r>
            <a:r>
              <a:rPr lang="en-US" sz="2400" dirty="0" smtClean="0"/>
              <a:t>) signifies springtime and a new beginning.</a:t>
            </a:r>
          </a:p>
          <a:p>
            <a:pPr lvl="0"/>
            <a:r>
              <a:rPr lang="en-US" sz="2400" b="1" dirty="0" err="1" smtClean="0">
                <a:solidFill>
                  <a:schemeClr val="accent2">
                    <a:lumMod val="50000"/>
                  </a:schemeClr>
                </a:solidFill>
              </a:rPr>
              <a:t>Maror</a:t>
            </a:r>
            <a:r>
              <a:rPr lang="en-US" sz="2400" b="1" dirty="0" smtClean="0">
                <a:solidFill>
                  <a:schemeClr val="accent2">
                    <a:lumMod val="50000"/>
                  </a:schemeClr>
                </a:solidFill>
              </a:rPr>
              <a:t> (“bitter herb”):</a:t>
            </a:r>
            <a:r>
              <a:rPr lang="en-US" sz="2400" dirty="0" smtClean="0">
                <a:solidFill>
                  <a:schemeClr val="accent2">
                    <a:lumMod val="50000"/>
                  </a:schemeClr>
                </a:solidFill>
              </a:rPr>
              <a:t> </a:t>
            </a:r>
            <a:r>
              <a:rPr lang="en-US" sz="2400" dirty="0" smtClean="0"/>
              <a:t>Recalls the bitterness of slavery. </a:t>
            </a:r>
          </a:p>
          <a:p>
            <a:pPr lvl="0"/>
            <a:r>
              <a:rPr lang="en-US" sz="2400" b="1" dirty="0" err="1" smtClean="0">
                <a:solidFill>
                  <a:schemeClr val="accent2">
                    <a:lumMod val="50000"/>
                  </a:schemeClr>
                </a:solidFill>
              </a:rPr>
              <a:t>Charoset</a:t>
            </a:r>
            <a:r>
              <a:rPr lang="en-US" sz="2400" b="1" dirty="0" smtClean="0">
                <a:solidFill>
                  <a:schemeClr val="accent2">
                    <a:lumMod val="50000"/>
                  </a:schemeClr>
                </a:solidFill>
              </a:rPr>
              <a:t>:</a:t>
            </a:r>
            <a:r>
              <a:rPr lang="en-US" sz="2400" b="1" dirty="0" smtClean="0"/>
              <a:t> </a:t>
            </a:r>
            <a:r>
              <a:rPr lang="en-US" sz="2400" dirty="0" smtClean="0"/>
              <a:t>(“</a:t>
            </a:r>
            <a:r>
              <a:rPr lang="en-US" sz="2400" dirty="0" err="1" smtClean="0"/>
              <a:t>kha</a:t>
            </a:r>
            <a:r>
              <a:rPr lang="en-US" sz="2400" dirty="0" smtClean="0"/>
              <a:t>-ROH-set”), a sweet salad of apples, nuts, wine, and cinnamon that represents the mortar used by the Hebrew slaves to make bricks. </a:t>
            </a:r>
          </a:p>
          <a:p>
            <a:pPr lvl="0"/>
            <a:r>
              <a:rPr lang="en-US" sz="2400" b="1" dirty="0" err="1" smtClean="0">
                <a:solidFill>
                  <a:schemeClr val="accent2">
                    <a:lumMod val="50000"/>
                  </a:schemeClr>
                </a:solidFill>
              </a:rPr>
              <a:t>Karpas</a:t>
            </a:r>
            <a:r>
              <a:rPr lang="en-US" sz="2400" b="1" dirty="0" smtClean="0">
                <a:solidFill>
                  <a:schemeClr val="accent2">
                    <a:lumMod val="50000"/>
                  </a:schemeClr>
                </a:solidFill>
              </a:rPr>
              <a:t>: </a:t>
            </a:r>
            <a:r>
              <a:rPr lang="en-US" sz="2400" dirty="0" err="1" smtClean="0"/>
              <a:t>Karpas</a:t>
            </a:r>
            <a:r>
              <a:rPr lang="en-US" sz="2400" dirty="0" smtClean="0"/>
              <a:t> a green vegetable dipped into salt water to represent the tears and sweat of slavery</a:t>
            </a:r>
          </a:p>
          <a:p>
            <a:pPr lvl="0"/>
            <a:r>
              <a:rPr lang="en-US" sz="2400" b="1" dirty="0" err="1" smtClean="0">
                <a:solidFill>
                  <a:schemeClr val="accent2">
                    <a:lumMod val="50000"/>
                  </a:schemeClr>
                </a:solidFill>
              </a:rPr>
              <a:t>Chazeret</a:t>
            </a:r>
            <a:r>
              <a:rPr lang="en-US" sz="2400" b="1" dirty="0" smtClean="0">
                <a:solidFill>
                  <a:schemeClr val="accent2">
                    <a:lumMod val="50000"/>
                  </a:schemeClr>
                </a:solidFill>
              </a:rPr>
              <a:t>: </a:t>
            </a:r>
            <a:r>
              <a:rPr lang="en-US" sz="2400" dirty="0" smtClean="0"/>
              <a:t>The </a:t>
            </a:r>
            <a:r>
              <a:rPr lang="en-US" sz="2400" dirty="0" err="1" smtClean="0"/>
              <a:t>chazeret</a:t>
            </a:r>
            <a:r>
              <a:rPr lang="en-US" sz="2400" dirty="0" smtClean="0"/>
              <a:t> (“</a:t>
            </a:r>
            <a:r>
              <a:rPr lang="en-US" sz="2400" dirty="0" err="1" smtClean="0"/>
              <a:t>khah</a:t>
            </a:r>
            <a:r>
              <a:rPr lang="en-US" sz="2400" dirty="0" smtClean="0"/>
              <a:t>-ZER-et”) is a second bitter herb, also recalling the bitterness of slavery.</a:t>
            </a:r>
          </a:p>
          <a:p>
            <a:pPr lvl="0"/>
            <a:r>
              <a:rPr lang="en-US" sz="2400" b="1" dirty="0" err="1" smtClean="0">
                <a:solidFill>
                  <a:schemeClr val="accent2">
                    <a:lumMod val="50000"/>
                  </a:schemeClr>
                </a:solidFill>
              </a:rPr>
              <a:t>Matzah</a:t>
            </a:r>
            <a:r>
              <a:rPr lang="en-US" sz="2400" b="1" dirty="0" smtClean="0">
                <a:solidFill>
                  <a:schemeClr val="accent2">
                    <a:lumMod val="50000"/>
                  </a:schemeClr>
                </a:solidFill>
              </a:rPr>
              <a:t>: </a:t>
            </a:r>
            <a:r>
              <a:rPr lang="en-US" sz="2400" i="1" dirty="0" err="1" smtClean="0"/>
              <a:t>matzah</a:t>
            </a:r>
            <a:r>
              <a:rPr lang="en-US" sz="2400" dirty="0" smtClean="0"/>
              <a:t> (unleavened bread) </a:t>
            </a:r>
          </a:p>
          <a:p>
            <a:pPr lvl="0"/>
            <a:r>
              <a:rPr lang="en-US" sz="2400" b="1" dirty="0" smtClean="0">
                <a:solidFill>
                  <a:schemeClr val="accent2">
                    <a:lumMod val="50000"/>
                  </a:schemeClr>
                </a:solidFill>
              </a:rPr>
              <a:t>Sweet wine: </a:t>
            </a:r>
            <a:r>
              <a:rPr lang="en-US" sz="2400" dirty="0" smtClean="0"/>
              <a:t>Represents blood of the sacrifice and the promises of redemption.</a:t>
            </a:r>
          </a:p>
          <a:p>
            <a:pPr marL="265176" indent="-265176" eaLnBrk="1" fontAlgn="auto" hangingPunct="1">
              <a:lnSpc>
                <a:spcPct val="80000"/>
              </a:lnSpc>
              <a:spcAft>
                <a:spcPts val="0"/>
              </a:spcAft>
              <a:buFont typeface="Wingdings 2"/>
              <a:buChar char=""/>
              <a:defRPr/>
            </a:pPr>
            <a:endParaRPr lang="en-US" sz="2400" dirty="0"/>
          </a:p>
        </p:txBody>
      </p:sp>
      <p:pic>
        <p:nvPicPr>
          <p:cNvPr id="46086" name="Picture 6" descr="http://templeemanuel-gnh.org/wp-content/uploads/2012/02/passover-seder.jpg">
            <a:hlinkClick r:id="rId3"/>
          </p:cNvPr>
          <p:cNvPicPr>
            <a:picLocks noChangeAspect="1" noChangeArrowheads="1"/>
          </p:cNvPicPr>
          <p:nvPr/>
        </p:nvPicPr>
        <p:blipFill>
          <a:blip r:embed="rId4" cstate="print"/>
          <a:srcRect/>
          <a:stretch>
            <a:fillRect/>
          </a:stretch>
        </p:blipFill>
        <p:spPr bwMode="auto">
          <a:xfrm>
            <a:off x="6008268" y="3200400"/>
            <a:ext cx="2602332"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088" name="Picture 8" descr="http://4.bp.blogspot.com/_IGeQKWcL9UA/S61q8uciPcI/AAAAAAAABC8/jveaRV4ba3A/s320/passover-disposable-seder-d.jpg"/>
          <p:cNvPicPr>
            <a:picLocks noChangeAspect="1" noChangeArrowheads="1"/>
          </p:cNvPicPr>
          <p:nvPr/>
        </p:nvPicPr>
        <p:blipFill>
          <a:blip r:embed="rId5" cstate="print"/>
          <a:srcRect/>
          <a:stretch>
            <a:fillRect/>
          </a:stretch>
        </p:blipFill>
        <p:spPr bwMode="auto">
          <a:xfrm>
            <a:off x="5989409" y="609600"/>
            <a:ext cx="2609658"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6784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rybonesproject.com/blog/D07401_2.gif">
            <a:hlinkClick r:id="rId2"/>
          </p:cNvPr>
          <p:cNvPicPr>
            <a:picLocks noChangeAspect="1" noChangeArrowheads="1"/>
          </p:cNvPicPr>
          <p:nvPr/>
        </p:nvPicPr>
        <p:blipFill>
          <a:blip r:embed="rId3" cstate="print"/>
          <a:srcRect/>
          <a:stretch>
            <a:fillRect/>
          </a:stretch>
        </p:blipFill>
        <p:spPr bwMode="auto">
          <a:xfrm>
            <a:off x="5562600" y="990600"/>
            <a:ext cx="30480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http://dwellingintheword.files.wordpress.com/2011/08/passover_seder.jpg">
            <a:hlinkClick r:id="rId4"/>
          </p:cNvPr>
          <p:cNvPicPr>
            <a:picLocks noChangeAspect="1" noChangeArrowheads="1"/>
          </p:cNvPicPr>
          <p:nvPr/>
        </p:nvPicPr>
        <p:blipFill>
          <a:blip r:embed="rId5" cstate="print"/>
          <a:srcRect/>
          <a:stretch>
            <a:fillRect/>
          </a:stretch>
        </p:blipFill>
        <p:spPr bwMode="auto">
          <a:xfrm>
            <a:off x="526472" y="1295400"/>
            <a:ext cx="4883728"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6687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51998A90BA94D9B4635189BE7C0FD" ma:contentTypeVersion="0" ma:contentTypeDescription="Create a new document." ma:contentTypeScope="" ma:versionID="47ded9ff022b04de9125b178e39f1638">
  <xsd:schema xmlns:xsd="http://www.w3.org/2001/XMLSchema" xmlns:xs="http://www.w3.org/2001/XMLSchema" xmlns:p="http://schemas.microsoft.com/office/2006/metadata/properties" targetNamespace="http://schemas.microsoft.com/office/2006/metadata/properties" ma:root="true" ma:fieldsID="9c416ec778705ccc1589f6b0520a01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AAFA6C-E338-447F-A4CA-E9A0AFECE9EA}">
  <ds:schemaRefs>
    <ds:schemaRef ds:uri="http://schemas.microsoft.com/office/2006/metadata/longProperties"/>
  </ds:schemaRefs>
</ds:datastoreItem>
</file>

<file path=customXml/itemProps2.xml><?xml version="1.0" encoding="utf-8"?>
<ds:datastoreItem xmlns:ds="http://schemas.openxmlformats.org/officeDocument/2006/customXml" ds:itemID="{9C3833E7-F580-4CE7-8775-960BDCD6603F}">
  <ds:schemaRef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752929C-D82C-4E70-A56E-63190989E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Equity</Template>
  <TotalTime>1098</TotalTime>
  <Words>3565</Words>
  <Application>Microsoft Office PowerPoint</Application>
  <PresentationFormat>On-screen Show (4:3)</PresentationFormat>
  <Paragraphs>361</Paragraphs>
  <Slides>48</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PMingLiU</vt:lpstr>
      <vt:lpstr>宋体</vt:lpstr>
      <vt:lpstr>Arial</vt:lpstr>
      <vt:lpstr>Franklin Gothic Book</vt:lpstr>
      <vt:lpstr>Perpetua</vt:lpstr>
      <vt:lpstr>Times New Roman</vt:lpstr>
      <vt:lpstr>Wingdings 2</vt:lpstr>
      <vt:lpstr>Equity</vt:lpstr>
      <vt:lpstr>The Exodus</vt:lpstr>
      <vt:lpstr>The Book of Exodus</vt:lpstr>
      <vt:lpstr>Go Down Moses  </vt:lpstr>
      <vt:lpstr>Ancient references</vt:lpstr>
      <vt:lpstr>Egyptian images of Semites making bricks</vt:lpstr>
      <vt:lpstr>Ramses II (1290-1224 BCE)</vt:lpstr>
      <vt:lpstr>The Passover</vt:lpstr>
      <vt:lpstr>The Passover now</vt:lpstr>
      <vt:lpstr>PowerPoint Presentation</vt:lpstr>
      <vt:lpstr>A possible escape route</vt:lpstr>
      <vt:lpstr>Tefillin (or phylacteries)</vt:lpstr>
      <vt:lpstr>The Song of Moses Exodus 15</vt:lpstr>
      <vt:lpstr>The Song of Moses (cont.)</vt:lpstr>
      <vt:lpstr>Complaints after leaving Egypt</vt:lpstr>
      <vt:lpstr>So You Wanna Go Back to Egypt  by Keith Green </vt:lpstr>
      <vt:lpstr>PowerPoint Presentation</vt:lpstr>
      <vt:lpstr>PowerPoint Presentation</vt:lpstr>
      <vt:lpstr>PowerPoint Presentation</vt:lpstr>
      <vt:lpstr>Hero Quest Pattern</vt:lpstr>
      <vt:lpstr>PowerPoint Presentation</vt:lpstr>
      <vt:lpstr>Nation Building:  The Law</vt:lpstr>
      <vt:lpstr>4 Key verbs/ideas in the laws</vt:lpstr>
      <vt:lpstr>Exodus (Drawn out) (40 chs)</vt:lpstr>
      <vt:lpstr>Exodus (Drawn out) (40 chs)</vt:lpstr>
      <vt:lpstr>What happens</vt:lpstr>
      <vt:lpstr>Moses’ intercession (prayer to God)</vt:lpstr>
      <vt:lpstr>Moses Breaks the tablets</vt:lpstr>
      <vt:lpstr>The Golden Calf (Exodus 32)</vt:lpstr>
      <vt:lpstr>The Ten Commandments </vt:lpstr>
      <vt:lpstr>The Ten Commandments Exodus 20/Deut 5</vt:lpstr>
      <vt:lpstr>The Ten Commandments Exodus 20/Deut 5</vt:lpstr>
      <vt:lpstr>Did Moses have horns?</vt:lpstr>
      <vt:lpstr>Exodus 20-24: first laws</vt:lpstr>
      <vt:lpstr>Exodus 25-34:  Special Objects</vt:lpstr>
      <vt:lpstr>PowerPoint Presentation</vt:lpstr>
      <vt:lpstr>PowerPoint Presentation</vt:lpstr>
      <vt:lpstr>PowerPoint Presentation</vt:lpstr>
      <vt:lpstr>Leviticus (Be Holy) (27 chs)</vt:lpstr>
      <vt:lpstr>Leviticus 19: Holiness</vt:lpstr>
      <vt:lpstr>Numbers (40 years in the wilderness) (36 chs)</vt:lpstr>
      <vt:lpstr>Numbers 1-2</vt:lpstr>
      <vt:lpstr>Other stories in Numbers</vt:lpstr>
      <vt:lpstr>Deuteronomy (poised to enter 40 years later) (34 chs)</vt:lpstr>
      <vt:lpstr>Deuteronomy repeated phrases</vt:lpstr>
      <vt:lpstr>Deuteronomy key verses</vt:lpstr>
      <vt:lpstr>What Does God Want?</vt:lpstr>
      <vt:lpstr>The Deuteronomic Covenant</vt:lpstr>
      <vt:lpstr>Love? A unique approach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Klassen</dc:creator>
  <cp:lastModifiedBy>Jonathan Klassen</cp:lastModifiedBy>
  <cp:revision>64</cp:revision>
  <dcterms:created xsi:type="dcterms:W3CDTF">2008-10-06T15:47:48Z</dcterms:created>
  <dcterms:modified xsi:type="dcterms:W3CDTF">2016-07-07T08:11:54Z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lpwstr>1</vt:lpwstr>
  </property>
</Properties>
</file>